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59" r:id="rId1"/>
  </p:sldMasterIdLst>
  <p:notesMasterIdLst>
    <p:notesMasterId r:id="rId22"/>
  </p:notesMasterIdLst>
  <p:sldIdLst>
    <p:sldId id="256" r:id="rId2"/>
    <p:sldId id="286" r:id="rId3"/>
    <p:sldId id="285" r:id="rId4"/>
    <p:sldId id="304" r:id="rId5"/>
    <p:sldId id="306" r:id="rId6"/>
    <p:sldId id="307" r:id="rId7"/>
    <p:sldId id="312" r:id="rId8"/>
    <p:sldId id="314" r:id="rId9"/>
    <p:sldId id="309" r:id="rId10"/>
    <p:sldId id="310" r:id="rId11"/>
    <p:sldId id="311" r:id="rId12"/>
    <p:sldId id="291" r:id="rId13"/>
    <p:sldId id="292" r:id="rId14"/>
    <p:sldId id="293" r:id="rId15"/>
    <p:sldId id="294" r:id="rId16"/>
    <p:sldId id="315" r:id="rId17"/>
    <p:sldId id="262" r:id="rId18"/>
    <p:sldId id="297" r:id="rId19"/>
    <p:sldId id="308" r:id="rId20"/>
    <p:sldId id="260" r:id="rId21"/>
  </p:sldIdLst>
  <p:sldSz cx="9144000" cy="5143500" type="screen16x9"/>
  <p:notesSz cx="6858000" cy="9144000"/>
  <p:embeddedFontLst>
    <p:embeddedFont>
      <p:font typeface="Consolas" panose="020B0609020204030204" pitchFamily="49" charset="0"/>
      <p:regular r:id="rId23"/>
      <p:bold r:id="rId24"/>
      <p:italic r:id="rId25"/>
      <p:boldItalic r:id="rId26"/>
    </p:embeddedFont>
    <p:embeddedFont>
      <p:font typeface="Dosis" pitchFamily="2" charset="77"/>
      <p:regular r:id="rId27"/>
      <p:bold r:id="rId28"/>
    </p:embeddedFont>
    <p:embeddedFont>
      <p:font typeface="Dosis ExtraLight" pitchFamily="2" charset="77"/>
      <p:regular r:id="rId29"/>
      <p:bold r:id="rId30"/>
    </p:embeddedFont>
    <p:embeddedFont>
      <p:font typeface="Titillium Web Light" pitchFamily="2" charset="77"/>
      <p:regular r:id="rId31"/>
      <p:bold r:id="rId32"/>
      <p:italic r:id="rId33"/>
      <p:boldItalic r:id="rId34"/>
    </p:embeddedFont>
    <p:embeddedFont>
      <p:font typeface="Verdana" panose="020B0604030504040204"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87A2"/>
    <a:srgbClr val="D4EC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81C589D-7C0F-4A3A-9AEF-FF542FA864AF}">
  <a:tblStyle styleId="{681C589D-7C0F-4A3A-9AEF-FF542FA864A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29"/>
    <p:restoredTop sz="86648"/>
  </p:normalViewPr>
  <p:slideViewPr>
    <p:cSldViewPr snapToGrid="0" snapToObjects="1">
      <p:cViewPr>
        <p:scale>
          <a:sx n="162" d="100"/>
          <a:sy n="162" d="100"/>
        </p:scale>
        <p:origin x="1240" y="34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81659422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2"/>
        <p:cNvGrpSpPr/>
        <p:nvPr/>
      </p:nvGrpSpPr>
      <p:grpSpPr>
        <a:xfrm>
          <a:off x="0" y="0"/>
          <a:ext cx="0" cy="0"/>
          <a:chOff x="0" y="0"/>
          <a:chExt cx="0" cy="0"/>
        </a:xfrm>
      </p:grpSpPr>
      <p:sp>
        <p:nvSpPr>
          <p:cNvPr id="3833" name="Google Shape;383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4" name="Google Shape;383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Good Day </a:t>
            </a:r>
            <a:r>
              <a:rPr lang="en-CA" dirty="0" err="1"/>
              <a:t>Hashmat</a:t>
            </a:r>
            <a:r>
              <a:rPr lang="en-CA" dirty="0"/>
              <a:t>, we are Group 4 and our team consists of Jose German, Anupama Radhakrishnan </a:t>
            </a:r>
            <a:r>
              <a:rPr lang="en-CA" dirty="0" err="1"/>
              <a:t>Kowsalya</a:t>
            </a:r>
            <a:r>
              <a:rPr lang="en-CA" dirty="0"/>
              <a:t>, Anjana Pradeep Kumar, and myself </a:t>
            </a:r>
            <a:r>
              <a:rPr lang="en-CA" dirty="0" err="1"/>
              <a:t>Xenel</a:t>
            </a:r>
            <a:r>
              <a:rPr lang="en-CA" dirty="0"/>
              <a:t> </a:t>
            </a:r>
            <a:r>
              <a:rPr lang="en-CA" dirty="0" err="1"/>
              <a:t>Nazar</a:t>
            </a:r>
            <a:r>
              <a:rPr lang="en-CA" dirty="0"/>
              <a:t>. Today we are going to talk about Image Recognition using convolutional neural networks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115443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1598413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lgn="l">
              <a:buNone/>
            </a:pPr>
            <a:r>
              <a:rPr lang="en-US" sz="1100" b="0" i="0" u="none" strike="noStrike" kern="1200" cap="none" dirty="0">
                <a:solidFill>
                  <a:schemeClr val="tx1"/>
                </a:solidFill>
                <a:effectLst/>
                <a:latin typeface="Arial"/>
                <a:ea typeface="Arial"/>
                <a:cs typeface="Arial"/>
                <a:sym typeface="Arial"/>
              </a:rPr>
              <a:t>convolutional neural </a:t>
            </a:r>
            <a:r>
              <a:rPr lang="en-US" dirty="0">
                <a:effectLst/>
              </a:rPr>
              <a:t>networks, also known as </a:t>
            </a:r>
            <a:r>
              <a:rPr lang="en-US" i="1" dirty="0">
                <a:effectLst/>
              </a:rPr>
              <a:t>convnets</a:t>
            </a:r>
            <a:r>
              <a:rPr lang="en-US" dirty="0">
                <a:effectLst/>
              </a:rPr>
              <a:t>, a type of deep-learning model almost universally used in computer vision applications. </a:t>
            </a:r>
            <a:r>
              <a:rPr lang="en-US" sz="1100" b="0" i="0" u="none" strike="noStrike" kern="1200" cap="none" dirty="0">
                <a:solidFill>
                  <a:schemeClr val="tx1"/>
                </a:solidFill>
                <a:effectLst/>
                <a:latin typeface="Arial"/>
                <a:ea typeface="Arial"/>
                <a:cs typeface="Arial"/>
                <a:sym typeface="Arial"/>
              </a:rPr>
              <a:t>Importantly, a convnet takes as input tensors of shape (</a:t>
            </a:r>
            <a:r>
              <a:rPr lang="en-US" sz="1100" b="0" i="0" u="none" strike="noStrike" kern="1200" cap="none" dirty="0" err="1">
                <a:solidFill>
                  <a:schemeClr val="tx1"/>
                </a:solidFill>
                <a:effectLst/>
                <a:latin typeface="Arial"/>
                <a:ea typeface="Arial"/>
                <a:cs typeface="Arial"/>
                <a:sym typeface="Arial"/>
              </a:rPr>
              <a:t>image_height</a:t>
            </a:r>
            <a:r>
              <a:rPr lang="en-US" sz="1100" b="0" i="0" u="none" strike="noStrike" kern="1200" cap="none" dirty="0">
                <a:solidFill>
                  <a:schemeClr val="tx1"/>
                </a:solidFill>
                <a:effectLst/>
                <a:latin typeface="Arial"/>
                <a:ea typeface="Arial"/>
                <a:cs typeface="Arial"/>
                <a:sym typeface="Arial"/>
              </a:rPr>
              <a:t>, </a:t>
            </a:r>
            <a:r>
              <a:rPr lang="en-US" sz="1100" b="0" i="0" u="none" strike="noStrike" kern="1200" cap="none" dirty="0" err="1">
                <a:solidFill>
                  <a:schemeClr val="tx1"/>
                </a:solidFill>
                <a:effectLst/>
                <a:latin typeface="Arial"/>
                <a:ea typeface="Arial"/>
                <a:cs typeface="Arial"/>
                <a:sym typeface="Arial"/>
              </a:rPr>
              <a:t>image_width</a:t>
            </a:r>
            <a:r>
              <a:rPr lang="en-US" sz="1100" b="0" i="0" u="none" strike="noStrike" kern="1200" cap="none" dirty="0">
                <a:solidFill>
                  <a:schemeClr val="tx1"/>
                </a:solidFill>
                <a:effectLst/>
                <a:latin typeface="Arial"/>
                <a:ea typeface="Arial"/>
                <a:cs typeface="Arial"/>
                <a:sym typeface="Arial"/>
              </a:rPr>
              <a:t>, </a:t>
            </a:r>
            <a:r>
              <a:rPr lang="en-US" sz="1100" b="0" i="0" u="none" strike="noStrike" kern="1200" cap="none" dirty="0" err="1">
                <a:solidFill>
                  <a:schemeClr val="tx1"/>
                </a:solidFill>
                <a:effectLst/>
                <a:latin typeface="Arial"/>
                <a:ea typeface="Arial"/>
                <a:cs typeface="Arial"/>
                <a:sym typeface="Arial"/>
              </a:rPr>
              <a:t>image_channels</a:t>
            </a:r>
            <a:r>
              <a:rPr lang="en-US" sz="1100" b="0" i="0" u="none" strike="noStrike" kern="1200" cap="none" dirty="0">
                <a:solidFill>
                  <a:schemeClr val="tx1"/>
                </a:solidFill>
                <a:effectLst/>
                <a:latin typeface="Arial"/>
                <a:ea typeface="Arial"/>
                <a:cs typeface="Arial"/>
                <a:sym typeface="Arial"/>
              </a:rPr>
              <a:t>)</a:t>
            </a:r>
          </a:p>
          <a:p>
            <a:endParaRPr lang="en-US" sz="1100" b="0" i="0" u="none" strike="noStrike" kern="1200" cap="none" dirty="0">
              <a:solidFill>
                <a:schemeClr val="tx1"/>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Max pooling </a:t>
            </a:r>
            <a:r>
              <a:rPr lang="en-US" sz="1100" dirty="0" err="1"/>
              <a:t>Opeartion</a:t>
            </a:r>
            <a:r>
              <a:rPr lang="en-US" sz="1100" dirty="0"/>
              <a:t> - consists of extracting windows from the input feature maps and outputting the max value of each channel. It’s conceptually similar to convolution, except that instead of transforming local patches via a learned linear transformation (the convolution kernel), they’re transformed via a hardcoded max tensor operation.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dirty="0">
                <a:solidFill>
                  <a:schemeClr val="tx1"/>
                </a:solidFill>
                <a:effectLst/>
                <a:latin typeface="Arial"/>
                <a:ea typeface="Arial"/>
                <a:cs typeface="Arial"/>
                <a:sym typeface="Arial"/>
              </a:rPr>
              <a:t>A big difference from convolution is that max pooling is usually done with 2 × 2 windows and stride 2, in order to </a:t>
            </a:r>
            <a:r>
              <a:rPr lang="en-US" sz="1100" b="0" i="0" u="none" strike="noStrike" kern="1200" cap="none" dirty="0" err="1">
                <a:solidFill>
                  <a:schemeClr val="tx1"/>
                </a:solidFill>
                <a:effectLst/>
                <a:latin typeface="Arial"/>
                <a:ea typeface="Arial"/>
                <a:cs typeface="Arial"/>
                <a:sym typeface="Arial"/>
              </a:rPr>
              <a:t>downsample</a:t>
            </a:r>
            <a:r>
              <a:rPr lang="en-US" sz="1100" b="0" i="0" u="none" strike="noStrike" kern="1200" cap="none" dirty="0">
                <a:solidFill>
                  <a:schemeClr val="tx1"/>
                </a:solidFill>
                <a:effectLst/>
                <a:latin typeface="Arial"/>
                <a:ea typeface="Arial"/>
                <a:cs typeface="Arial"/>
                <a:sym typeface="Arial"/>
              </a:rPr>
              <a:t> the feature maps by a factor of 2. On the other hand, convolution is typically done with 3 × 3 windows and no stride (stride 1).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dirty="0">
                <a:solidFill>
                  <a:schemeClr val="tx1"/>
                </a:solidFill>
                <a:effectLst/>
                <a:latin typeface="Arial"/>
                <a:ea typeface="Arial"/>
                <a:cs typeface="Arial"/>
                <a:sym typeface="Arial"/>
              </a:rPr>
              <a:t>The reason to use </a:t>
            </a:r>
            <a:r>
              <a:rPr lang="en-US" sz="1100" b="0" i="0" u="none" strike="noStrike" kern="1200" cap="none" dirty="0" err="1">
                <a:solidFill>
                  <a:schemeClr val="tx1"/>
                </a:solidFill>
                <a:effectLst/>
                <a:latin typeface="Arial"/>
                <a:ea typeface="Arial"/>
                <a:cs typeface="Arial"/>
                <a:sym typeface="Arial"/>
              </a:rPr>
              <a:t>downsampling</a:t>
            </a:r>
            <a:r>
              <a:rPr lang="en-US" sz="1100" b="0" i="0" u="none" strike="noStrike" kern="1200" cap="none" dirty="0">
                <a:solidFill>
                  <a:schemeClr val="tx1"/>
                </a:solidFill>
                <a:effectLst/>
                <a:latin typeface="Arial"/>
                <a:ea typeface="Arial"/>
                <a:cs typeface="Arial"/>
                <a:sym typeface="Arial"/>
              </a:rPr>
              <a:t> is to reduce the number of feature-map coefficients to process, as well as to induce spatial-filter hierarchies by making successive convolution layers look at increasingly large windows </a:t>
            </a:r>
            <a:endParaRPr lang="en-US" sz="1100" dirty="0"/>
          </a:p>
          <a:p>
            <a:pPr marL="139700" indent="0">
              <a:buNone/>
            </a:pPr>
            <a:endParaRPr lang="en-US" dirty="0"/>
          </a:p>
          <a:p>
            <a:pPr marL="139700" indent="0">
              <a:buNone/>
            </a:pPr>
            <a:endParaRPr lang="en-US" dirty="0"/>
          </a:p>
        </p:txBody>
      </p:sp>
    </p:spTree>
    <p:extLst>
      <p:ext uri="{BB962C8B-B14F-4D97-AF65-F5344CB8AC3E}">
        <p14:creationId xmlns:p14="http://schemas.microsoft.com/office/powerpoint/2010/main" val="3840728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sz="1100" b="0" i="0" u="none" strike="noStrike" kern="1200" cap="none" dirty="0">
                <a:solidFill>
                  <a:schemeClr val="tx1"/>
                </a:solidFill>
                <a:effectLst/>
                <a:latin typeface="Arial"/>
                <a:ea typeface="Arial"/>
                <a:cs typeface="Arial"/>
                <a:sym typeface="Arial"/>
              </a:rPr>
              <a:t>Let’s fit the model to the data using the generator. You do so using the </a:t>
            </a:r>
            <a:r>
              <a:rPr lang="en-US" sz="1100" b="0" i="0" u="none" strike="noStrike" kern="1200" cap="none" dirty="0" err="1">
                <a:solidFill>
                  <a:schemeClr val="tx1"/>
                </a:solidFill>
                <a:effectLst/>
                <a:latin typeface="Arial"/>
                <a:ea typeface="Arial"/>
                <a:cs typeface="Arial"/>
                <a:sym typeface="Arial"/>
              </a:rPr>
              <a:t>fit_generator</a:t>
            </a:r>
            <a:r>
              <a:rPr lang="en-US" sz="1100" b="0" i="0" u="none" strike="noStrike" kern="1200" cap="none" dirty="0">
                <a:solidFill>
                  <a:schemeClr val="tx1"/>
                </a:solidFill>
                <a:effectLst/>
                <a:latin typeface="Arial"/>
                <a:ea typeface="Arial"/>
                <a:cs typeface="Arial"/>
                <a:sym typeface="Arial"/>
              </a:rPr>
              <a:t> function, the equivalent of fit for data generators like this one. It expects as its first argument a generator that will yield batches of inputs and targets indefinitely, like this one does. Because the data is being generated endlessly, the fitting process needs to know how many samples to draw from the generator before declaring an epoch over. This is the role of the </a:t>
            </a:r>
            <a:r>
              <a:rPr lang="en-US" sz="1100" b="0" i="0" u="none" strike="noStrike" kern="1200" cap="none" dirty="0" err="1">
                <a:solidFill>
                  <a:schemeClr val="tx1"/>
                </a:solidFill>
                <a:effectLst/>
                <a:latin typeface="Arial"/>
                <a:ea typeface="Arial"/>
                <a:cs typeface="Arial"/>
                <a:sym typeface="Arial"/>
              </a:rPr>
              <a:t>steps_per_epoch</a:t>
            </a:r>
            <a:r>
              <a:rPr lang="en-US" sz="1100" b="0" i="0" u="none" strike="noStrike" kern="1200" cap="none" dirty="0">
                <a:solidFill>
                  <a:schemeClr val="tx1"/>
                </a:solidFill>
                <a:effectLst/>
                <a:latin typeface="Arial"/>
                <a:ea typeface="Arial"/>
                <a:cs typeface="Arial"/>
                <a:sym typeface="Arial"/>
              </a:rPr>
              <a:t> argument: after having drawn </a:t>
            </a:r>
            <a:r>
              <a:rPr lang="en-US" sz="1100" b="0" i="0" u="none" strike="noStrike" kern="1200" cap="none" dirty="0" err="1">
                <a:solidFill>
                  <a:schemeClr val="tx1"/>
                </a:solidFill>
                <a:effectLst/>
                <a:latin typeface="Arial"/>
                <a:ea typeface="Arial"/>
                <a:cs typeface="Arial"/>
                <a:sym typeface="Arial"/>
              </a:rPr>
              <a:t>steps_per_epoch</a:t>
            </a:r>
            <a:r>
              <a:rPr lang="en-US" sz="1100" b="0" i="0" u="none" strike="noStrike" kern="1200" cap="none" dirty="0">
                <a:solidFill>
                  <a:schemeClr val="tx1"/>
                </a:solidFill>
                <a:effectLst/>
                <a:latin typeface="Arial"/>
                <a:ea typeface="Arial"/>
                <a:cs typeface="Arial"/>
                <a:sym typeface="Arial"/>
              </a:rPr>
              <a:t> batches from the generator—after having run for </a:t>
            </a:r>
            <a:r>
              <a:rPr lang="en-US" sz="1100" b="0" i="0" u="none" strike="noStrike" kern="1200" cap="none" dirty="0" err="1">
                <a:solidFill>
                  <a:schemeClr val="tx1"/>
                </a:solidFill>
                <a:effectLst/>
                <a:latin typeface="Arial"/>
                <a:ea typeface="Arial"/>
                <a:cs typeface="Arial"/>
                <a:sym typeface="Arial"/>
              </a:rPr>
              <a:t>steps_per_epoch</a:t>
            </a:r>
            <a:r>
              <a:rPr lang="en-US" sz="1100" b="0" i="0" u="none" strike="noStrike" kern="1200" cap="none" dirty="0">
                <a:solidFill>
                  <a:schemeClr val="tx1"/>
                </a:solidFill>
                <a:effectLst/>
                <a:latin typeface="Arial"/>
                <a:ea typeface="Arial"/>
                <a:cs typeface="Arial"/>
                <a:sym typeface="Arial"/>
              </a:rPr>
              <a:t> gradient descent steps—the fitting process will go to the next epoch. In this case, batches are 20 samples, so it will take 100 batches until you see your target of 2,000 samples. </a:t>
            </a:r>
          </a:p>
          <a:p>
            <a:pPr marL="139700" indent="0">
              <a:buNone/>
            </a:pPr>
            <a:r>
              <a:rPr lang="en-US" sz="1100" b="0" i="0" u="none" strike="noStrike" kern="1200" cap="none" dirty="0">
                <a:solidFill>
                  <a:schemeClr val="tx1"/>
                </a:solidFill>
                <a:effectLst/>
                <a:latin typeface="Arial"/>
                <a:ea typeface="Arial"/>
                <a:cs typeface="Arial"/>
                <a:sym typeface="Arial"/>
              </a:rPr>
              <a:t>When using </a:t>
            </a:r>
            <a:r>
              <a:rPr lang="en-US" sz="1100" b="0" i="0" u="none" strike="noStrike" kern="1200" cap="none" dirty="0" err="1">
                <a:solidFill>
                  <a:schemeClr val="tx1"/>
                </a:solidFill>
                <a:effectLst/>
                <a:latin typeface="Arial"/>
                <a:ea typeface="Arial"/>
                <a:cs typeface="Arial"/>
                <a:sym typeface="Arial"/>
              </a:rPr>
              <a:t>fit_generator</a:t>
            </a:r>
            <a:r>
              <a:rPr lang="en-US" sz="1100" b="0" i="0" u="none" strike="noStrike" kern="1200" cap="none" dirty="0">
                <a:solidFill>
                  <a:schemeClr val="tx1"/>
                </a:solidFill>
                <a:effectLst/>
                <a:latin typeface="Arial"/>
                <a:ea typeface="Arial"/>
                <a:cs typeface="Arial"/>
                <a:sym typeface="Arial"/>
              </a:rPr>
              <a:t>, you can pass a </a:t>
            </a:r>
            <a:r>
              <a:rPr lang="en-US" sz="1100" b="0" i="0" u="none" strike="noStrike" kern="1200" cap="none" dirty="0" err="1">
                <a:solidFill>
                  <a:schemeClr val="tx1"/>
                </a:solidFill>
                <a:effectLst/>
                <a:latin typeface="Arial"/>
                <a:ea typeface="Arial"/>
                <a:cs typeface="Arial"/>
                <a:sym typeface="Arial"/>
              </a:rPr>
              <a:t>validation_data</a:t>
            </a:r>
            <a:r>
              <a:rPr lang="en-US" sz="1100" b="0" i="0" u="none" strike="noStrike" kern="1200" cap="none" dirty="0">
                <a:solidFill>
                  <a:schemeClr val="tx1"/>
                </a:solidFill>
                <a:effectLst/>
                <a:latin typeface="Arial"/>
                <a:ea typeface="Arial"/>
                <a:cs typeface="Arial"/>
                <a:sym typeface="Arial"/>
              </a:rPr>
              <a:t> argument, much as with the fit function. It’s important to note that this argument is allowed to be a data generator, but it could also be a list of arrays. If you pass a generator as </a:t>
            </a:r>
            <a:r>
              <a:rPr lang="en-US" sz="1100" b="0" i="0" u="none" strike="noStrike" kern="1200" cap="none" dirty="0" err="1">
                <a:solidFill>
                  <a:schemeClr val="tx1"/>
                </a:solidFill>
                <a:effectLst/>
                <a:latin typeface="Arial"/>
                <a:ea typeface="Arial"/>
                <a:cs typeface="Arial"/>
                <a:sym typeface="Arial"/>
              </a:rPr>
              <a:t>validation_data</a:t>
            </a:r>
            <a:r>
              <a:rPr lang="en-US" sz="1100" b="0" i="0" u="none" strike="noStrike" kern="1200" cap="none" dirty="0">
                <a:solidFill>
                  <a:schemeClr val="tx1"/>
                </a:solidFill>
                <a:effectLst/>
                <a:latin typeface="Arial"/>
                <a:ea typeface="Arial"/>
                <a:cs typeface="Arial"/>
                <a:sym typeface="Arial"/>
              </a:rPr>
              <a:t>, then this generator is expected to yield batches of validation data endlessly; thus you should also specify the </a:t>
            </a:r>
            <a:r>
              <a:rPr lang="en-US" sz="1100" b="0" i="0" u="none" strike="noStrike" kern="1200" cap="none" dirty="0" err="1">
                <a:solidFill>
                  <a:schemeClr val="tx1"/>
                </a:solidFill>
                <a:effectLst/>
                <a:latin typeface="Arial"/>
                <a:ea typeface="Arial"/>
                <a:cs typeface="Arial"/>
                <a:sym typeface="Arial"/>
              </a:rPr>
              <a:t>validation_steps</a:t>
            </a:r>
            <a:r>
              <a:rPr lang="en-US" sz="1100" b="0" i="0" u="none" strike="noStrike" kern="1200" cap="none" dirty="0">
                <a:solidFill>
                  <a:schemeClr val="tx1"/>
                </a:solidFill>
                <a:effectLst/>
                <a:latin typeface="Arial"/>
                <a:ea typeface="Arial"/>
                <a:cs typeface="Arial"/>
                <a:sym typeface="Arial"/>
              </a:rPr>
              <a:t> argument, which tells the process how many batches to draw from the validation generator for evaluation. </a:t>
            </a:r>
          </a:p>
          <a:p>
            <a:pPr marL="139700" indent="0">
              <a:buNone/>
            </a:pPr>
            <a:endParaRPr lang="en-US" dirty="0"/>
          </a:p>
          <a:p>
            <a:pPr marL="139700" indent="0">
              <a:buNone/>
            </a:pPr>
            <a:endParaRPr lang="en-US" dirty="0"/>
          </a:p>
        </p:txBody>
      </p:sp>
    </p:spTree>
    <p:extLst>
      <p:ext uri="{BB962C8B-B14F-4D97-AF65-F5344CB8AC3E}">
        <p14:creationId xmlns:p14="http://schemas.microsoft.com/office/powerpoint/2010/main" val="84158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sz="1100" b="0" i="0" u="none" strike="noStrike" kern="1200" cap="none" dirty="0">
                <a:solidFill>
                  <a:schemeClr val="tx1"/>
                </a:solidFill>
                <a:effectLst/>
                <a:latin typeface="Arial"/>
                <a:ea typeface="Arial"/>
                <a:cs typeface="Arial"/>
                <a:sym typeface="Arial"/>
              </a:rPr>
              <a:t>Let’s plot the loss and accuracy of the model over the training and validation data during training. These plots are characteristic of overfitting. The training accuracy increases linearly over time, until it reaches nearly 100%, whereas the validation accuracy stalls at 71%–75%. The validation loss reaches its minimum after only five epochs and then stalls, whereas the training loss keeps decreasing linearly until it reaches nearly 0.</a:t>
            </a:r>
          </a:p>
          <a:p>
            <a:pPr marL="139700" indent="0">
              <a:buNone/>
            </a:pPr>
            <a:r>
              <a:rPr lang="en-US" sz="1100" b="0" i="0" u="none" strike="noStrike" kern="1200" cap="none" dirty="0">
                <a:solidFill>
                  <a:schemeClr val="tx1"/>
                </a:solidFill>
                <a:effectLst/>
                <a:latin typeface="Arial"/>
                <a:ea typeface="Arial"/>
                <a:cs typeface="Arial"/>
                <a:sym typeface="Arial"/>
              </a:rPr>
              <a:t>Because you have relatively few training samples (2,000), overfitting will be your number-one concern. You already know about a number of techniques that can help mitigate overfitting, such as dropout and weight decay (L2 regularization). We’re now going to work with a new one, specific to computer vision and used almost universally when processing images with deep-learning models: data augmentation</a:t>
            </a:r>
            <a:endParaRPr lang="en-US" dirty="0"/>
          </a:p>
          <a:p>
            <a:pPr marL="139700" indent="0">
              <a:buNone/>
            </a:pPr>
            <a:endParaRPr lang="en-US" dirty="0"/>
          </a:p>
        </p:txBody>
      </p:sp>
    </p:spTree>
    <p:extLst>
      <p:ext uri="{BB962C8B-B14F-4D97-AF65-F5344CB8AC3E}">
        <p14:creationId xmlns:p14="http://schemas.microsoft.com/office/powerpoint/2010/main" val="20638487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sz="1100" b="0" i="0" u="none" strike="noStrike" kern="1200" cap="none" dirty="0">
                <a:solidFill>
                  <a:schemeClr val="tx1"/>
                </a:solidFill>
                <a:effectLst/>
                <a:latin typeface="Arial"/>
                <a:ea typeface="Arial"/>
                <a:cs typeface="Arial"/>
                <a:sym typeface="Arial"/>
              </a:rPr>
              <a:t>Overfitting is caused by having too few samples to learn from, rendering you unable to train a model that can generalize to new data. Given infinite data, your model would be exposed to every possible aspect of the data distribution at hand: you would never overfit. Data augmentation takes the approach of generating more training data from existing training samples, by augmenting the samples via a number of random transformations that yield believable-looking images. The goal is that at training time, your model will never see the exact same picture twice. This helps expose the model to more aspects of the data and generalize better.</a:t>
            </a:r>
          </a:p>
          <a:p>
            <a:pPr marL="139700" indent="0">
              <a:buNone/>
            </a:pPr>
            <a:r>
              <a:rPr lang="en-US" sz="1100" b="0" i="0" u="none" strike="noStrike" kern="1200" cap="none" dirty="0">
                <a:solidFill>
                  <a:schemeClr val="tx1"/>
                </a:solidFill>
                <a:effectLst/>
                <a:latin typeface="Arial"/>
                <a:ea typeface="Arial"/>
                <a:cs typeface="Arial"/>
                <a:sym typeface="Arial"/>
              </a:rPr>
              <a:t> </a:t>
            </a:r>
          </a:p>
          <a:p>
            <a:pPr marL="139700" indent="0">
              <a:buNone/>
            </a:pPr>
            <a:r>
              <a:rPr lang="en-US" sz="1100" b="0" i="0" u="none" strike="noStrike" kern="1200" cap="none" dirty="0">
                <a:solidFill>
                  <a:schemeClr val="tx1"/>
                </a:solidFill>
                <a:effectLst/>
                <a:latin typeface="Arial"/>
                <a:ea typeface="Arial"/>
                <a:cs typeface="Arial"/>
                <a:sym typeface="Arial"/>
              </a:rPr>
              <a:t>In </a:t>
            </a:r>
            <a:r>
              <a:rPr lang="en-US" sz="1100" b="0" i="0" u="none" strike="noStrike" kern="1200" cap="none" dirty="0" err="1">
                <a:solidFill>
                  <a:schemeClr val="tx1"/>
                </a:solidFill>
                <a:effectLst/>
                <a:latin typeface="Arial"/>
                <a:ea typeface="Arial"/>
                <a:cs typeface="Arial"/>
                <a:sym typeface="Arial"/>
              </a:rPr>
              <a:t>Keras</a:t>
            </a:r>
            <a:r>
              <a:rPr lang="en-US" sz="1100" b="0" i="0" u="none" strike="noStrike" kern="1200" cap="none" dirty="0">
                <a:solidFill>
                  <a:schemeClr val="tx1"/>
                </a:solidFill>
                <a:effectLst/>
                <a:latin typeface="Arial"/>
                <a:ea typeface="Arial"/>
                <a:cs typeface="Arial"/>
                <a:sym typeface="Arial"/>
              </a:rPr>
              <a:t>, this can be done by configuring a number of random transformations to be performed on the images read by an </a:t>
            </a:r>
            <a:r>
              <a:rPr lang="en-US" sz="1100" b="0" i="0" u="none" strike="noStrike" kern="1200" cap="none" dirty="0" err="1">
                <a:solidFill>
                  <a:schemeClr val="tx1"/>
                </a:solidFill>
                <a:effectLst/>
                <a:latin typeface="Arial"/>
                <a:ea typeface="Arial"/>
                <a:cs typeface="Arial"/>
                <a:sym typeface="Arial"/>
              </a:rPr>
              <a:t>image_data_generator</a:t>
            </a:r>
            <a:r>
              <a:rPr lang="en-US" sz="1100" b="0" i="0" u="none" strike="noStrike" kern="1200" cap="none" dirty="0">
                <a:solidFill>
                  <a:schemeClr val="tx1"/>
                </a:solidFill>
                <a:effectLst/>
                <a:latin typeface="Arial"/>
                <a:ea typeface="Arial"/>
                <a:cs typeface="Arial"/>
                <a:sym typeface="Arial"/>
              </a:rPr>
              <a:t>. Let’s get started with an example.</a:t>
            </a:r>
          </a:p>
          <a:p>
            <a:pPr marL="139700" indent="0">
              <a:buNone/>
            </a:pPr>
            <a:endParaRPr lang="en-US" dirty="0"/>
          </a:p>
        </p:txBody>
      </p:sp>
    </p:spTree>
    <p:extLst>
      <p:ext uri="{BB962C8B-B14F-4D97-AF65-F5344CB8AC3E}">
        <p14:creationId xmlns:p14="http://schemas.microsoft.com/office/powerpoint/2010/main" val="33251967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CA" sz="1100" b="0" i="0" u="none" strike="noStrike" cap="none" dirty="0">
                <a:solidFill>
                  <a:srgbClr val="000000"/>
                </a:solidFill>
                <a:effectLst/>
                <a:latin typeface="Arial"/>
                <a:ea typeface="Arial"/>
                <a:cs typeface="Arial"/>
                <a:sym typeface="Arial"/>
              </a:rPr>
              <a:t>In </a:t>
            </a:r>
            <a:r>
              <a:rPr lang="en-CA" sz="1100" b="0" i="0" u="none" strike="noStrike" cap="none" dirty="0" err="1">
                <a:solidFill>
                  <a:srgbClr val="000000"/>
                </a:solidFill>
                <a:effectLst/>
                <a:latin typeface="Arial"/>
                <a:ea typeface="Arial"/>
                <a:cs typeface="Arial"/>
                <a:sym typeface="Arial"/>
              </a:rPr>
              <a:t>Keras</a:t>
            </a:r>
            <a:r>
              <a:rPr lang="en-CA" sz="1100" b="0" i="0" u="none" strike="noStrike" cap="none" dirty="0">
                <a:solidFill>
                  <a:srgbClr val="000000"/>
                </a:solidFill>
                <a:effectLst/>
                <a:latin typeface="Arial"/>
                <a:ea typeface="Arial"/>
                <a:cs typeface="Arial"/>
                <a:sym typeface="Arial"/>
              </a:rPr>
              <a:t>, this can be done by configuring a number of random transformations to be performed on the images read by an </a:t>
            </a:r>
            <a:r>
              <a:rPr lang="en-CA" sz="1100" b="0" i="0" u="none" strike="noStrike" cap="none" dirty="0" err="1">
                <a:solidFill>
                  <a:srgbClr val="000000"/>
                </a:solidFill>
                <a:effectLst/>
                <a:latin typeface="Arial"/>
                <a:ea typeface="Arial"/>
                <a:cs typeface="Arial"/>
                <a:sym typeface="Arial"/>
              </a:rPr>
              <a:t>image_data_generator</a:t>
            </a:r>
            <a:r>
              <a:rPr lang="en-CA" sz="1100" b="0" i="0" u="none" strike="noStrike" cap="none" dirty="0">
                <a:solidFill>
                  <a:srgbClr val="000000"/>
                </a:solidFill>
                <a:effectLst/>
                <a:latin typeface="Arial"/>
                <a:ea typeface="Arial"/>
                <a:cs typeface="Arial"/>
                <a:sym typeface="Arial"/>
              </a:rPr>
              <a:t>. </a:t>
            </a:r>
          </a:p>
          <a:p>
            <a:pPr marL="139700" indent="0">
              <a:buNone/>
            </a:pPr>
            <a:endParaRPr lang="en-CA" sz="1100" b="0" i="0" u="none" strike="noStrike" cap="none" dirty="0">
              <a:solidFill>
                <a:srgbClr val="000000"/>
              </a:solidFill>
              <a:effectLst/>
              <a:latin typeface="Arial"/>
              <a:ea typeface="Arial"/>
              <a:cs typeface="Arial"/>
              <a:sym typeface="Arial"/>
            </a:endParaRPr>
          </a:p>
          <a:p>
            <a:pPr marL="139700" indent="0">
              <a:buNone/>
            </a:pPr>
            <a:r>
              <a:rPr lang="en-CA" sz="1100" b="0" i="0" u="none" strike="noStrike" cap="none" dirty="0">
                <a:solidFill>
                  <a:srgbClr val="000000"/>
                </a:solidFill>
                <a:effectLst/>
                <a:latin typeface="Arial"/>
                <a:ea typeface="Arial"/>
                <a:cs typeface="Arial"/>
                <a:sym typeface="Arial"/>
              </a:rPr>
              <a:t>Let’s get started with an example. </a:t>
            </a:r>
            <a:r>
              <a:rPr lang="en-CA" sz="1100" b="0" i="0" u="none" strike="noStrike" cap="none" dirty="0" err="1">
                <a:solidFill>
                  <a:srgbClr val="000000"/>
                </a:solidFill>
                <a:effectLst/>
                <a:latin typeface="Arial"/>
                <a:ea typeface="Arial"/>
                <a:cs typeface="Arial"/>
                <a:sym typeface="Arial"/>
              </a:rPr>
              <a:t>rotation_range</a:t>
            </a:r>
            <a:r>
              <a:rPr lang="en-CA" sz="1100" b="0" i="0" u="none" strike="noStrike" cap="none" dirty="0">
                <a:solidFill>
                  <a:srgbClr val="000000"/>
                </a:solidFill>
                <a:effectLst/>
                <a:latin typeface="Arial"/>
                <a:ea typeface="Arial"/>
                <a:cs typeface="Arial"/>
                <a:sym typeface="Arial"/>
              </a:rPr>
              <a:t> is a value in degrees (0–180), a range within which to randomly rotate pictures. </a:t>
            </a:r>
            <a:r>
              <a:rPr lang="en-CA" sz="1100" b="0" i="0" u="none" strike="noStrike" cap="none" dirty="0" err="1">
                <a:solidFill>
                  <a:srgbClr val="000000"/>
                </a:solidFill>
                <a:effectLst/>
                <a:latin typeface="Arial"/>
                <a:ea typeface="Arial"/>
                <a:cs typeface="Arial"/>
                <a:sym typeface="Arial"/>
              </a:rPr>
              <a:t>width_shift</a:t>
            </a:r>
            <a:r>
              <a:rPr lang="en-CA" sz="1100" b="0" i="0" u="none" strike="noStrike" cap="none" dirty="0">
                <a:solidFill>
                  <a:srgbClr val="000000"/>
                </a:solidFill>
                <a:effectLst/>
                <a:latin typeface="Arial"/>
                <a:ea typeface="Arial"/>
                <a:cs typeface="Arial"/>
                <a:sym typeface="Arial"/>
              </a:rPr>
              <a:t> and </a:t>
            </a:r>
            <a:r>
              <a:rPr lang="en-CA" sz="1100" b="0" i="0" u="none" strike="noStrike" cap="none" dirty="0" err="1">
                <a:solidFill>
                  <a:srgbClr val="000000"/>
                </a:solidFill>
                <a:effectLst/>
                <a:latin typeface="Arial"/>
                <a:ea typeface="Arial"/>
                <a:cs typeface="Arial"/>
                <a:sym typeface="Arial"/>
              </a:rPr>
              <a:t>height_shift</a:t>
            </a:r>
            <a:r>
              <a:rPr lang="en-CA" sz="1100" b="0" i="0" u="none" strike="noStrike" cap="none" dirty="0">
                <a:solidFill>
                  <a:srgbClr val="000000"/>
                </a:solidFill>
                <a:effectLst/>
                <a:latin typeface="Arial"/>
                <a:ea typeface="Arial"/>
                <a:cs typeface="Arial"/>
                <a:sym typeface="Arial"/>
              </a:rPr>
              <a:t> are ranges (as a fraction of total width or height) within which to randomly translate pictures vertically or horizontally. </a:t>
            </a:r>
            <a:r>
              <a:rPr lang="en-CA" sz="1100" b="0" i="0" u="none" strike="noStrike" cap="none" dirty="0" err="1">
                <a:solidFill>
                  <a:srgbClr val="000000"/>
                </a:solidFill>
                <a:effectLst/>
                <a:latin typeface="Arial"/>
                <a:ea typeface="Arial"/>
                <a:cs typeface="Arial"/>
                <a:sym typeface="Arial"/>
              </a:rPr>
              <a:t>shear_range</a:t>
            </a:r>
            <a:r>
              <a:rPr lang="en-CA" sz="1100" b="0" i="0" u="none" strike="noStrike" cap="none" dirty="0">
                <a:solidFill>
                  <a:srgbClr val="000000"/>
                </a:solidFill>
                <a:effectLst/>
                <a:latin typeface="Arial"/>
                <a:ea typeface="Arial"/>
                <a:cs typeface="Arial"/>
                <a:sym typeface="Arial"/>
              </a:rPr>
              <a:t> is for randomly applying shearing transformations </a:t>
            </a:r>
            <a:r>
              <a:rPr lang="en-CA" sz="1100" b="0" i="0" u="none" strike="noStrike" cap="none" dirty="0" err="1">
                <a:solidFill>
                  <a:srgbClr val="000000"/>
                </a:solidFill>
                <a:effectLst/>
                <a:latin typeface="Arial"/>
                <a:ea typeface="Arial"/>
                <a:cs typeface="Arial"/>
                <a:sym typeface="Arial"/>
              </a:rPr>
              <a:t>zoom_range</a:t>
            </a:r>
            <a:r>
              <a:rPr lang="en-CA" sz="1100" b="0" i="0" u="none" strike="noStrike" cap="none" dirty="0">
                <a:solidFill>
                  <a:srgbClr val="000000"/>
                </a:solidFill>
                <a:effectLst/>
                <a:latin typeface="Arial"/>
                <a:ea typeface="Arial"/>
                <a:cs typeface="Arial"/>
                <a:sym typeface="Arial"/>
              </a:rPr>
              <a:t> for </a:t>
            </a:r>
            <a:r>
              <a:rPr lang="en-CA" sz="1100" b="0" i="0" u="none" strike="noStrike" cap="none" dirty="0" err="1">
                <a:solidFill>
                  <a:srgbClr val="000000"/>
                </a:solidFill>
                <a:effectLst/>
                <a:latin typeface="Arial"/>
                <a:ea typeface="Arial"/>
                <a:cs typeface="Arial"/>
                <a:sym typeface="Arial"/>
              </a:rPr>
              <a:t>rabdomly</a:t>
            </a:r>
            <a:r>
              <a:rPr lang="en-CA" sz="1100" b="0" i="0" u="none" strike="noStrike" cap="none" dirty="0">
                <a:solidFill>
                  <a:srgbClr val="000000"/>
                </a:solidFill>
                <a:effectLst/>
                <a:latin typeface="Arial"/>
                <a:ea typeface="Arial"/>
                <a:cs typeface="Arial"/>
                <a:sym typeface="Arial"/>
              </a:rPr>
              <a:t> zooming inside pictures </a:t>
            </a:r>
            <a:r>
              <a:rPr lang="en-CA" sz="1100" b="0" i="0" u="none" strike="noStrike" cap="none" dirty="0" err="1">
                <a:solidFill>
                  <a:srgbClr val="000000"/>
                </a:solidFill>
                <a:effectLst/>
                <a:latin typeface="Arial"/>
                <a:ea typeface="Arial"/>
                <a:cs typeface="Arial"/>
                <a:sym typeface="Arial"/>
              </a:rPr>
              <a:t>horizontal_flip</a:t>
            </a:r>
            <a:r>
              <a:rPr lang="en-CA" sz="1100" b="0" i="0" u="none" strike="noStrike" cap="none" dirty="0">
                <a:solidFill>
                  <a:srgbClr val="000000"/>
                </a:solidFill>
                <a:effectLst/>
                <a:latin typeface="Arial"/>
                <a:ea typeface="Arial"/>
                <a:cs typeface="Arial"/>
                <a:sym typeface="Arial"/>
              </a:rPr>
              <a:t> is for </a:t>
            </a:r>
            <a:r>
              <a:rPr lang="en-CA" sz="1100" b="0" i="0" u="none" strike="noStrike" cap="none" dirty="0" err="1">
                <a:solidFill>
                  <a:srgbClr val="000000"/>
                </a:solidFill>
                <a:effectLst/>
                <a:latin typeface="Arial"/>
                <a:ea typeface="Arial"/>
                <a:cs typeface="Arial"/>
                <a:sym typeface="Arial"/>
              </a:rPr>
              <a:t>arandomly</a:t>
            </a:r>
            <a:r>
              <a:rPr lang="en-CA" sz="1100" b="0" i="0" u="none" strike="noStrike" cap="none" dirty="0">
                <a:solidFill>
                  <a:srgbClr val="000000"/>
                </a:solidFill>
                <a:effectLst/>
                <a:latin typeface="Arial"/>
                <a:ea typeface="Arial"/>
                <a:cs typeface="Arial"/>
                <a:sym typeface="Arial"/>
              </a:rPr>
              <a:t> flipping half the images horizontally. </a:t>
            </a:r>
            <a:r>
              <a:rPr lang="en-CA" sz="1100" b="0" i="0" u="none" strike="noStrike" cap="none" dirty="0" err="1">
                <a:solidFill>
                  <a:srgbClr val="000000"/>
                </a:solidFill>
                <a:effectLst/>
                <a:latin typeface="Arial"/>
                <a:ea typeface="Arial"/>
                <a:cs typeface="Arial"/>
                <a:sym typeface="Arial"/>
              </a:rPr>
              <a:t>fill_mode</a:t>
            </a:r>
            <a:r>
              <a:rPr lang="en-CA" sz="1100" b="0" i="0" u="none" strike="noStrike" cap="none" dirty="0">
                <a:solidFill>
                  <a:srgbClr val="000000"/>
                </a:solidFill>
                <a:effectLst/>
                <a:latin typeface="Arial"/>
                <a:ea typeface="Arial"/>
                <a:cs typeface="Arial"/>
                <a:sym typeface="Arial"/>
              </a:rPr>
              <a:t> is the strategy used for filling in newly created pixels, which can appear after a rotation or a width/height shift. Let’s look at the augmented images . If you train a new network using this data-augmentation configuration, the network will never see the same input twice.</a:t>
            </a:r>
          </a:p>
        </p:txBody>
      </p:sp>
    </p:spTree>
    <p:extLst>
      <p:ext uri="{BB962C8B-B14F-4D97-AF65-F5344CB8AC3E}">
        <p14:creationId xmlns:p14="http://schemas.microsoft.com/office/powerpoint/2010/main" val="19410712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CA" sz="1100" b="0" i="0" u="none" strike="noStrike" cap="none" dirty="0">
                <a:solidFill>
                  <a:srgbClr val="000000"/>
                </a:solidFill>
                <a:effectLst/>
                <a:latin typeface="Arial"/>
                <a:ea typeface="Arial"/>
                <a:cs typeface="Arial"/>
                <a:sym typeface="Arial"/>
              </a:rPr>
              <a:t>Let’s plot the loss and accuracy of the model over the training and validation data during training. These plots are characteristic of overfitting. The training accuracy increases linearly over time, until it reaches nearly 100%, whereas the validation accuracy stalls at 71%–75%. The validation loss reaches its minimum after only five epochs and then stalls, whereas the training loss keeps decreasing linearly until it reaches nearly 0. </a:t>
            </a:r>
          </a:p>
          <a:p>
            <a:pPr marL="139700" indent="0">
              <a:buNone/>
            </a:pPr>
            <a:endParaRPr lang="en-CA" sz="1100" b="0" i="0" u="none" strike="noStrike" cap="none" dirty="0">
              <a:solidFill>
                <a:srgbClr val="000000"/>
              </a:solidFill>
              <a:effectLst/>
              <a:latin typeface="Arial"/>
              <a:ea typeface="Arial"/>
              <a:cs typeface="Arial"/>
              <a:sym typeface="Arial"/>
            </a:endParaRPr>
          </a:p>
          <a:p>
            <a:pPr marL="139700" indent="0">
              <a:buNone/>
            </a:pPr>
            <a:r>
              <a:rPr lang="en-CA" sz="1100" b="0" i="0" u="none" strike="noStrike" cap="none" dirty="0">
                <a:solidFill>
                  <a:srgbClr val="000000"/>
                </a:solidFill>
                <a:effectLst/>
                <a:latin typeface="Arial"/>
                <a:ea typeface="Arial"/>
                <a:cs typeface="Arial"/>
                <a:sym typeface="Arial"/>
              </a:rPr>
              <a:t>After data augmentation , you will now see the accuracy curve has increased and loss is reduced.</a:t>
            </a:r>
            <a:endParaRPr lang="en-US" dirty="0"/>
          </a:p>
        </p:txBody>
      </p:sp>
    </p:spTree>
    <p:extLst>
      <p:ext uri="{BB962C8B-B14F-4D97-AF65-F5344CB8AC3E}">
        <p14:creationId xmlns:p14="http://schemas.microsoft.com/office/powerpoint/2010/main" val="25657169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3"/>
        <p:cNvGrpSpPr/>
        <p:nvPr/>
      </p:nvGrpSpPr>
      <p:grpSpPr>
        <a:xfrm>
          <a:off x="0" y="0"/>
          <a:ext cx="0" cy="0"/>
          <a:chOff x="0" y="0"/>
          <a:chExt cx="0" cy="0"/>
        </a:xfrm>
      </p:grpSpPr>
      <p:sp>
        <p:nvSpPr>
          <p:cNvPr id="3874" name="Google Shape;387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5" name="Google Shape;387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513361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CAPTCHA or HIP systems using images are no longer effective as a security solution to stop spam or computer bots. Deep Learning implementations such as Convolutional Neural Networks can effectively classify images that it has been trained on. </a:t>
            </a:r>
          </a:p>
          <a:p>
            <a:pPr marL="139700" indent="0">
              <a:buNone/>
            </a:pPr>
            <a:r>
              <a:rPr lang="en-US" dirty="0"/>
              <a:t> </a:t>
            </a:r>
          </a:p>
          <a:p>
            <a:pPr marL="139700" indent="0">
              <a:buNone/>
            </a:pPr>
            <a:r>
              <a:rPr lang="en-US" dirty="0"/>
              <a:t>Those that deploy image classifying HIP or CAPTCHA systems, can take certain steps to improve the overall security of end users. First, HIP systems can use a diverse set of images. Images of various subjects like various other animals or objects would decrease the overall accuracy of convolutional neural networks if the subject was not included in the training data. HIP systems can also include other mediums, such as video and audio clips, as this may be more of a challenge to program model in spam bots. Another option is to implement interactive elements to HIP or CAPTCHA systems that require users to interact with objects, like moving segments of a picture to complete a puzzle. </a:t>
            </a:r>
          </a:p>
          <a:p>
            <a:pPr marL="139700" indent="0">
              <a:buNone/>
            </a:pPr>
            <a:r>
              <a:rPr lang="en-US" dirty="0"/>
              <a:t> </a:t>
            </a:r>
          </a:p>
          <a:p>
            <a:pPr marL="139700" indent="0">
              <a:buNone/>
            </a:pPr>
            <a:r>
              <a:rPr lang="en-US" dirty="0"/>
              <a:t>Future work to improve the accuracy would be to use pre-trained networks &amp; fine-tuned pre-trained models.</a:t>
            </a:r>
          </a:p>
          <a:p>
            <a:pPr marL="139700" indent="0">
              <a:buNone/>
            </a:pPr>
            <a:r>
              <a:rPr lang="en-US" dirty="0"/>
              <a:t> </a:t>
            </a:r>
          </a:p>
          <a:p>
            <a:pPr marL="139700" indent="0">
              <a:buNone/>
            </a:pPr>
            <a:r>
              <a:rPr lang="en-US" dirty="0"/>
              <a:t>Lastly, the underlying data used in image HIP or CAPTCHA systems would need to have frequent or recurring refreshes and reviews to determine overall effectiveness at ensuring the security of the end users. </a:t>
            </a:r>
          </a:p>
          <a:p>
            <a:pPr marL="139700" indent="0">
              <a:buNone/>
            </a:pPr>
            <a:endParaRPr lang="en-US" dirty="0"/>
          </a:p>
        </p:txBody>
      </p:sp>
    </p:spTree>
    <p:extLst>
      <p:ext uri="{BB962C8B-B14F-4D97-AF65-F5344CB8AC3E}">
        <p14:creationId xmlns:p14="http://schemas.microsoft.com/office/powerpoint/2010/main" val="37134918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785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We conducted our project and this presentation, following the CRISP DM framework.</a:t>
            </a:r>
          </a:p>
          <a:p>
            <a:pPr marL="139700" indent="0">
              <a:buNone/>
            </a:pPr>
            <a:r>
              <a:rPr lang="en-US" dirty="0"/>
              <a:t>First of all, we will go through an overview. Then, the underlying analysis done on the raw data. The data processing steps conducted to prepare for modelling. Next, we will discuss how we developed our model and adjustments we made to improve the model. Lastly, we will demo our Shiny app currently deployed on </a:t>
            </a:r>
            <a:r>
              <a:rPr lang="en-US" dirty="0" err="1"/>
              <a:t>shinyapps.io</a:t>
            </a:r>
            <a:r>
              <a:rPr lang="en-US" dirty="0"/>
              <a:t> and conclude </a:t>
            </a:r>
            <a:r>
              <a:rPr lang="en-US"/>
              <a:t>on details </a:t>
            </a:r>
            <a:r>
              <a:rPr lang="en-US" dirty="0"/>
              <a:t>of any improvements. </a:t>
            </a:r>
          </a:p>
          <a:p>
            <a:pPr marL="139700" indent="0">
              <a:buNone/>
            </a:pPr>
            <a:endParaRPr lang="en-US" dirty="0"/>
          </a:p>
        </p:txBody>
      </p:sp>
    </p:spTree>
    <p:extLst>
      <p:ext uri="{BB962C8B-B14F-4D97-AF65-F5344CB8AC3E}">
        <p14:creationId xmlns:p14="http://schemas.microsoft.com/office/powerpoint/2010/main" val="7343401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0"/>
        <p:cNvGrpSpPr/>
        <p:nvPr/>
      </p:nvGrpSpPr>
      <p:grpSpPr>
        <a:xfrm>
          <a:off x="0" y="0"/>
          <a:ext cx="0" cy="0"/>
          <a:chOff x="0" y="0"/>
          <a:chExt cx="0" cy="0"/>
        </a:xfrm>
      </p:grpSpPr>
      <p:sp>
        <p:nvSpPr>
          <p:cNvPr id="3861" name="Google Shape;386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2" name="Google Shape;386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7430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Various web services deploy security measures, like Human Interaction Proof (HIP) systems that are designed to be challenges easily solved by Humans, but difficult for computers or bots to solve</a:t>
            </a:r>
          </a:p>
          <a:p>
            <a:pPr marL="139700" indent="0">
              <a:buNone/>
            </a:pPr>
            <a:r>
              <a:rPr lang="en-US" dirty="0"/>
              <a:t> </a:t>
            </a:r>
          </a:p>
          <a:p>
            <a:pPr marL="139700" indent="0">
              <a:buNone/>
            </a:pPr>
            <a:r>
              <a:rPr lang="en-US" dirty="0"/>
              <a:t>One popular Human Interaction Proof implementation is CAPTCHA. For example The ESP-PIX Captcha shown on the slide asks the user answer what the images shown can be classified as which in this case would be cats.</a:t>
            </a:r>
          </a:p>
          <a:p>
            <a:pPr marL="139700" indent="0">
              <a:buNone/>
            </a:pPr>
            <a:endParaRPr lang="en-US" dirty="0"/>
          </a:p>
        </p:txBody>
      </p:sp>
    </p:spTree>
    <p:extLst>
      <p:ext uri="{BB962C8B-B14F-4D97-AF65-F5344CB8AC3E}">
        <p14:creationId xmlns:p14="http://schemas.microsoft.com/office/powerpoint/2010/main" val="2996480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CAPTCHAs can be applied in multiple cases, including preventing comments spam in blogs, protecting website registration, protecting email addresses from scrapers, online polls, preventing dictionary attacks in password systems, blocking search engine bots, as well blocking email worms and spam. The ESP-PIX Captcha script implementation is based on image recognition, where users are asked to review and recognize similar or common set of images (Carnegie Mellon University, 2010).</a:t>
            </a:r>
          </a:p>
          <a:p>
            <a:pPr marL="139700" indent="0">
              <a:buNone/>
            </a:pPr>
            <a:r>
              <a:rPr lang="en-US" dirty="0"/>
              <a:t> </a:t>
            </a:r>
          </a:p>
          <a:p>
            <a:pPr marL="139700" indent="0">
              <a:buNone/>
            </a:pPr>
            <a:r>
              <a:rPr lang="en-US" dirty="0"/>
              <a:t>The recent advancement and popularity of deep learning algorithms point to a question, if models can be developed that would be able to circumvent HIP systems like the ESP-PIX Captcha implementation.</a:t>
            </a:r>
          </a:p>
          <a:p>
            <a:pPr marL="139700" indent="0">
              <a:buNone/>
            </a:pPr>
            <a:r>
              <a:rPr lang="en-US" dirty="0"/>
              <a:t> </a:t>
            </a:r>
          </a:p>
          <a:p>
            <a:pPr marL="139700" indent="0">
              <a:buNone/>
            </a:pPr>
            <a:endParaRPr lang="en-US" dirty="0"/>
          </a:p>
        </p:txBody>
      </p:sp>
    </p:spTree>
    <p:extLst>
      <p:ext uri="{BB962C8B-B14F-4D97-AF65-F5344CB8AC3E}">
        <p14:creationId xmlns:p14="http://schemas.microsoft.com/office/powerpoint/2010/main" val="1649130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dirty="0">
                <a:solidFill>
                  <a:schemeClr val="tx1"/>
                </a:solidFill>
                <a:effectLst/>
                <a:latin typeface="Arial"/>
                <a:ea typeface="Arial"/>
                <a:cs typeface="Arial"/>
                <a:sym typeface="Arial"/>
              </a:rPr>
              <a:t>This dataset contains 25,000 images of dogs and cats (12,500 from each class) and is 543 MB (compressed). After downloading and uncompressing it, we have created a new dataset containing three subsets: a training set with 1,000 samples of each class, a validation set with 500 samples of each class, and a test set with 500 samples of each class.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dirty="0">
                <a:solidFill>
                  <a:schemeClr val="tx1"/>
                </a:solidFill>
                <a:effectLst/>
                <a:latin typeface="Arial"/>
                <a:ea typeface="Arial"/>
                <a:cs typeface="Arial"/>
                <a:sym typeface="Arial"/>
              </a:rPr>
              <a:t>Each split contains the same number of samples from each class: this is a balanced binary-classification problem, which means classification accuracy will be an appropriate measure of success.</a:t>
            </a:r>
          </a:p>
          <a:p>
            <a:endParaRPr lang="en-US" dirty="0"/>
          </a:p>
          <a:p>
            <a:pPr marL="139700" indent="0">
              <a:buNone/>
            </a:pPr>
            <a:endParaRPr lang="en-US" dirty="0"/>
          </a:p>
        </p:txBody>
      </p:sp>
    </p:spTree>
    <p:extLst>
      <p:ext uri="{BB962C8B-B14F-4D97-AF65-F5344CB8AC3E}">
        <p14:creationId xmlns:p14="http://schemas.microsoft.com/office/powerpoint/2010/main" val="1116961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rgbClr val="222222"/>
                </a:solidFill>
                <a:latin typeface="Lato"/>
              </a:rPr>
              <a:t> Samples from the Dogs vs. Cats dataset. Sizes weren’t modified: the samples are heterogeneous in size, appearance, and so on.</a:t>
            </a:r>
            <a:endParaRPr lang="en-US" dirty="0"/>
          </a:p>
          <a:p>
            <a:pPr marL="139700" indent="0">
              <a:buNone/>
            </a:pPr>
            <a:endParaRPr lang="en-US" dirty="0"/>
          </a:p>
        </p:txBody>
      </p:sp>
    </p:spTree>
    <p:extLst>
      <p:ext uri="{BB962C8B-B14F-4D97-AF65-F5344CB8AC3E}">
        <p14:creationId xmlns:p14="http://schemas.microsoft.com/office/powerpoint/2010/main" val="2196452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2425839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lvl="0" indent="0">
              <a:buNone/>
            </a:pPr>
            <a:r>
              <a:rPr lang="en-US" sz="1100" b="0" i="0" u="none" strike="noStrike" kern="1200" cap="none" dirty="0" err="1">
                <a:solidFill>
                  <a:schemeClr val="tx1"/>
                </a:solidFill>
                <a:effectLst/>
                <a:latin typeface="Arial"/>
                <a:ea typeface="Arial"/>
                <a:cs typeface="Arial"/>
                <a:sym typeface="Arial"/>
              </a:rPr>
              <a:t>Keras</a:t>
            </a:r>
            <a:r>
              <a:rPr lang="en-US" sz="1100" b="0" i="0" u="none" strike="noStrike" kern="1200" cap="none" dirty="0">
                <a:solidFill>
                  <a:schemeClr val="tx1"/>
                </a:solidFill>
                <a:effectLst/>
                <a:latin typeface="Arial"/>
                <a:ea typeface="Arial"/>
                <a:cs typeface="Arial"/>
                <a:sym typeface="Arial"/>
              </a:rPr>
              <a:t> has utilities to take care of these steps automatically. </a:t>
            </a:r>
            <a:r>
              <a:rPr lang="en-US" sz="1100" b="0" i="0" u="none" strike="noStrike" kern="1200" cap="none" dirty="0" err="1">
                <a:solidFill>
                  <a:schemeClr val="tx1"/>
                </a:solidFill>
                <a:effectLst/>
                <a:latin typeface="Arial"/>
                <a:ea typeface="Arial"/>
                <a:cs typeface="Arial"/>
                <a:sym typeface="Arial"/>
              </a:rPr>
              <a:t>Keras</a:t>
            </a:r>
            <a:r>
              <a:rPr lang="en-US" sz="1100" b="0" i="0" u="none" strike="noStrike" kern="1200" cap="none" dirty="0">
                <a:solidFill>
                  <a:schemeClr val="tx1"/>
                </a:solidFill>
                <a:effectLst/>
                <a:latin typeface="Arial"/>
                <a:ea typeface="Arial"/>
                <a:cs typeface="Arial"/>
                <a:sym typeface="Arial"/>
              </a:rPr>
              <a:t> includes a number of image-processing helper tools. In particular, it includes the </a:t>
            </a:r>
            <a:r>
              <a:rPr lang="en-US" sz="1100" b="0" i="0" u="none" strike="noStrike" kern="1200" cap="none" dirty="0" err="1">
                <a:solidFill>
                  <a:schemeClr val="tx1"/>
                </a:solidFill>
                <a:effectLst/>
                <a:latin typeface="Arial"/>
                <a:ea typeface="Arial"/>
                <a:cs typeface="Arial"/>
                <a:sym typeface="Arial"/>
              </a:rPr>
              <a:t>image_data_generator</a:t>
            </a:r>
            <a:r>
              <a:rPr lang="en-US" sz="1100" b="0" i="0" u="none" strike="noStrike" kern="1200" cap="none" dirty="0">
                <a:solidFill>
                  <a:schemeClr val="tx1"/>
                </a:solidFill>
                <a:effectLst/>
                <a:latin typeface="Arial"/>
                <a:ea typeface="Arial"/>
                <a:cs typeface="Arial"/>
                <a:sym typeface="Arial"/>
              </a:rPr>
              <a:t>() function, which can automatically turn image files on disk into batches of preprocessed tensors.</a:t>
            </a:r>
            <a:r>
              <a:rPr lang="en-US" sz="1100" b="1" i="1" u="none" strike="noStrike" kern="1200" cap="none" dirty="0">
                <a:solidFill>
                  <a:schemeClr val="tx1"/>
                </a:solidFill>
                <a:effectLst/>
                <a:latin typeface="Arial"/>
                <a:ea typeface="Arial"/>
                <a:cs typeface="Arial"/>
                <a:sym typeface="Arial"/>
              </a:rPr>
              <a:t> 1</a:t>
            </a:r>
            <a:r>
              <a:rPr lang="en-US" sz="1100" b="1" i="0" u="none" strike="noStrike" kern="1200" cap="none" dirty="0">
                <a:solidFill>
                  <a:schemeClr val="tx1"/>
                </a:solidFill>
                <a:effectLst/>
                <a:latin typeface="Arial"/>
                <a:ea typeface="Arial"/>
                <a:cs typeface="Arial"/>
                <a:sym typeface="Arial"/>
              </a:rPr>
              <a:t> Rescales all images by 1/255</a:t>
            </a:r>
            <a:endParaRPr lang="en-US" sz="1100" b="0" i="0" u="none" strike="noStrike" kern="1200" cap="none" dirty="0">
              <a:solidFill>
                <a:schemeClr val="tx1"/>
              </a:solidFill>
              <a:effectLst/>
              <a:latin typeface="Arial"/>
              <a:ea typeface="Arial"/>
              <a:cs typeface="Arial"/>
              <a:sym typeface="Arial"/>
            </a:endParaRPr>
          </a:p>
          <a:p>
            <a:pPr marL="139700" lvl="0" indent="0">
              <a:buNone/>
            </a:pPr>
            <a:r>
              <a:rPr lang="en-US" sz="1100" b="1" i="1" u="none" strike="noStrike" kern="1200" cap="none" dirty="0">
                <a:solidFill>
                  <a:schemeClr val="tx1"/>
                </a:solidFill>
                <a:effectLst/>
                <a:latin typeface="Arial"/>
                <a:ea typeface="Arial"/>
                <a:cs typeface="Arial"/>
                <a:sym typeface="Arial"/>
              </a:rPr>
              <a:t>2</a:t>
            </a:r>
            <a:r>
              <a:rPr lang="en-US" sz="1100" b="1" i="0" u="none" strike="noStrike" kern="1200" cap="none" dirty="0">
                <a:solidFill>
                  <a:schemeClr val="tx1"/>
                </a:solidFill>
                <a:effectLst/>
                <a:latin typeface="Arial"/>
                <a:ea typeface="Arial"/>
                <a:cs typeface="Arial"/>
                <a:sym typeface="Arial"/>
              </a:rPr>
              <a:t> Target directory</a:t>
            </a:r>
            <a:endParaRPr lang="en-US" sz="1100" b="0" i="0" u="none" strike="noStrike" kern="1200" cap="none" dirty="0">
              <a:solidFill>
                <a:schemeClr val="tx1"/>
              </a:solidFill>
              <a:effectLst/>
              <a:latin typeface="Arial"/>
              <a:ea typeface="Arial"/>
              <a:cs typeface="Arial"/>
              <a:sym typeface="Arial"/>
            </a:endParaRPr>
          </a:p>
          <a:p>
            <a:pPr marL="139700" lvl="0" indent="0">
              <a:buNone/>
            </a:pPr>
            <a:r>
              <a:rPr lang="en-US" sz="1100" b="1" i="1" u="none" strike="noStrike" kern="1200" cap="none" dirty="0">
                <a:solidFill>
                  <a:schemeClr val="tx1"/>
                </a:solidFill>
                <a:effectLst/>
                <a:latin typeface="Arial"/>
                <a:ea typeface="Arial"/>
                <a:cs typeface="Arial"/>
                <a:sym typeface="Arial"/>
              </a:rPr>
              <a:t>3</a:t>
            </a:r>
            <a:r>
              <a:rPr lang="en-US" sz="1100" b="1" i="0" u="none" strike="noStrike" kern="1200" cap="none" dirty="0">
                <a:solidFill>
                  <a:schemeClr val="tx1"/>
                </a:solidFill>
                <a:effectLst/>
                <a:latin typeface="Arial"/>
                <a:ea typeface="Arial"/>
                <a:cs typeface="Arial"/>
                <a:sym typeface="Arial"/>
              </a:rPr>
              <a:t> Training data generator</a:t>
            </a:r>
            <a:endParaRPr lang="en-US" sz="1100" b="0" i="0" u="none" strike="noStrike" kern="1200" cap="none" dirty="0">
              <a:solidFill>
                <a:schemeClr val="tx1"/>
              </a:solidFill>
              <a:effectLst/>
              <a:latin typeface="Arial"/>
              <a:ea typeface="Arial"/>
              <a:cs typeface="Arial"/>
              <a:sym typeface="Arial"/>
            </a:endParaRPr>
          </a:p>
          <a:p>
            <a:pPr marL="139700" lvl="0" indent="0">
              <a:buNone/>
            </a:pPr>
            <a:r>
              <a:rPr lang="en-US" sz="1100" b="1" i="1" u="none" strike="noStrike" kern="1200" cap="none" dirty="0">
                <a:solidFill>
                  <a:schemeClr val="tx1"/>
                </a:solidFill>
                <a:effectLst/>
                <a:latin typeface="Arial"/>
                <a:ea typeface="Arial"/>
                <a:cs typeface="Arial"/>
                <a:sym typeface="Arial"/>
              </a:rPr>
              <a:t>4</a:t>
            </a:r>
            <a:r>
              <a:rPr lang="en-US" sz="1100" b="1" i="0" u="none" strike="noStrike" kern="1200" cap="none" dirty="0">
                <a:solidFill>
                  <a:schemeClr val="tx1"/>
                </a:solidFill>
                <a:effectLst/>
                <a:latin typeface="Arial"/>
                <a:ea typeface="Arial"/>
                <a:cs typeface="Arial"/>
                <a:sym typeface="Arial"/>
              </a:rPr>
              <a:t> Resizes all images to 150 × 150</a:t>
            </a:r>
            <a:endParaRPr lang="en-US" sz="1100" b="0" i="0" u="none" strike="noStrike" kern="1200" cap="none" dirty="0">
              <a:solidFill>
                <a:schemeClr val="tx1"/>
              </a:solidFill>
              <a:effectLst/>
              <a:latin typeface="Arial"/>
              <a:ea typeface="Arial"/>
              <a:cs typeface="Arial"/>
              <a:sym typeface="Arial"/>
            </a:endParaRPr>
          </a:p>
          <a:p>
            <a:pPr marL="139700" lvl="0" indent="0">
              <a:buNone/>
            </a:pPr>
            <a:r>
              <a:rPr lang="en-US" sz="1100" b="1" i="1" u="none" strike="noStrike" kern="1200" cap="none" dirty="0">
                <a:solidFill>
                  <a:schemeClr val="tx1"/>
                </a:solidFill>
                <a:effectLst/>
                <a:latin typeface="Arial"/>
                <a:ea typeface="Arial"/>
                <a:cs typeface="Arial"/>
                <a:sym typeface="Arial"/>
              </a:rPr>
              <a:t>5</a:t>
            </a:r>
            <a:r>
              <a:rPr lang="en-US" sz="1100" b="1" i="0" u="none" strike="noStrike" kern="1200" cap="none" dirty="0">
                <a:solidFill>
                  <a:schemeClr val="tx1"/>
                </a:solidFill>
                <a:effectLst/>
                <a:latin typeface="Arial"/>
                <a:ea typeface="Arial"/>
                <a:cs typeface="Arial"/>
                <a:sym typeface="Arial"/>
              </a:rPr>
              <a:t> Because you use </a:t>
            </a:r>
            <a:r>
              <a:rPr lang="en-US" sz="1100" b="1" i="0" u="none" strike="noStrike" kern="1200" cap="none" dirty="0" err="1">
                <a:solidFill>
                  <a:schemeClr val="tx1"/>
                </a:solidFill>
                <a:effectLst/>
                <a:latin typeface="Arial"/>
                <a:ea typeface="Arial"/>
                <a:cs typeface="Arial"/>
                <a:sym typeface="Arial"/>
              </a:rPr>
              <a:t>binary_crossentropy</a:t>
            </a:r>
            <a:r>
              <a:rPr lang="en-US" sz="1100" b="1" i="0" u="none" strike="noStrike" kern="1200" cap="none" dirty="0">
                <a:solidFill>
                  <a:schemeClr val="tx1"/>
                </a:solidFill>
                <a:effectLst/>
                <a:latin typeface="Arial"/>
                <a:ea typeface="Arial"/>
                <a:cs typeface="Arial"/>
                <a:sym typeface="Arial"/>
              </a:rPr>
              <a:t> loss, you need binary labels.</a:t>
            </a:r>
          </a:p>
          <a:p>
            <a:pPr marL="0" marR="0" lvl="0" indent="0" algn="l" defTabSz="914400" rtl="0" eaLnBrk="1" fontAlgn="auto" latinLnBrk="0" hangingPunct="1">
              <a:lnSpc>
                <a:spcPct val="100000"/>
              </a:lnSpc>
              <a:spcBef>
                <a:spcPts val="0"/>
              </a:spcBef>
              <a:spcAft>
                <a:spcPts val="0"/>
              </a:spcAft>
              <a:buClrTx/>
              <a:buSzTx/>
              <a:buNone/>
              <a:tabLst/>
              <a:defRPr/>
            </a:pPr>
            <a:r>
              <a:rPr lang="en-US" sz="1100" b="0" i="0" u="none" strike="noStrike" kern="1200" cap="none" dirty="0">
                <a:solidFill>
                  <a:schemeClr val="tx1"/>
                </a:solidFill>
                <a:effectLst/>
                <a:latin typeface="Arial"/>
                <a:ea typeface="Arial"/>
                <a:cs typeface="Arial"/>
                <a:sym typeface="Arial"/>
              </a:rPr>
              <a:t>So, output of one of these generators yields batches of 150 × 150 RGB images (shape (20, 150, 150, 3)) and binary labels (shape (20)). There are 20 samples in each batch (the batch size). Note that the generator yields these batches indefinitely—it loops endlessly over the images in the target folder: </a:t>
            </a:r>
          </a:p>
        </p:txBody>
      </p:sp>
    </p:spTree>
    <p:extLst>
      <p:ext uri="{BB962C8B-B14F-4D97-AF65-F5344CB8AC3E}">
        <p14:creationId xmlns:p14="http://schemas.microsoft.com/office/powerpoint/2010/main" val="1841511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834284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5"/>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62000" y="696425"/>
            <a:ext cx="5396700" cy="1159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6000"/>
              <a:buNone/>
              <a:defRPr sz="6000">
                <a:solidFill>
                  <a:schemeClr val="accent2"/>
                </a:solidFill>
              </a:defRPr>
            </a:lvl1pPr>
            <a:lvl2pPr lvl="1">
              <a:spcBef>
                <a:spcPts val="0"/>
              </a:spcBef>
              <a:spcAft>
                <a:spcPts val="0"/>
              </a:spcAft>
              <a:buClr>
                <a:schemeClr val="accent2"/>
              </a:buClr>
              <a:buSzPts val="6000"/>
              <a:buNone/>
              <a:defRPr sz="6000">
                <a:solidFill>
                  <a:schemeClr val="accent2"/>
                </a:solidFill>
              </a:defRPr>
            </a:lvl2pPr>
            <a:lvl3pPr lvl="2">
              <a:spcBef>
                <a:spcPts val="0"/>
              </a:spcBef>
              <a:spcAft>
                <a:spcPts val="0"/>
              </a:spcAft>
              <a:buClr>
                <a:schemeClr val="accent2"/>
              </a:buClr>
              <a:buSzPts val="6000"/>
              <a:buNone/>
              <a:defRPr sz="6000">
                <a:solidFill>
                  <a:schemeClr val="accent2"/>
                </a:solidFill>
              </a:defRPr>
            </a:lvl3pPr>
            <a:lvl4pPr lvl="3">
              <a:spcBef>
                <a:spcPts val="0"/>
              </a:spcBef>
              <a:spcAft>
                <a:spcPts val="0"/>
              </a:spcAft>
              <a:buClr>
                <a:schemeClr val="accent2"/>
              </a:buClr>
              <a:buSzPts val="6000"/>
              <a:buNone/>
              <a:defRPr sz="6000">
                <a:solidFill>
                  <a:schemeClr val="accent2"/>
                </a:solidFill>
              </a:defRPr>
            </a:lvl4pPr>
            <a:lvl5pPr lvl="4">
              <a:spcBef>
                <a:spcPts val="0"/>
              </a:spcBef>
              <a:spcAft>
                <a:spcPts val="0"/>
              </a:spcAft>
              <a:buClr>
                <a:schemeClr val="accent2"/>
              </a:buClr>
              <a:buSzPts val="6000"/>
              <a:buNone/>
              <a:defRPr sz="6000">
                <a:solidFill>
                  <a:schemeClr val="accent2"/>
                </a:solidFill>
              </a:defRPr>
            </a:lvl5pPr>
            <a:lvl6pPr lvl="5">
              <a:spcBef>
                <a:spcPts val="0"/>
              </a:spcBef>
              <a:spcAft>
                <a:spcPts val="0"/>
              </a:spcAft>
              <a:buClr>
                <a:schemeClr val="accent2"/>
              </a:buClr>
              <a:buSzPts val="6000"/>
              <a:buNone/>
              <a:defRPr sz="6000">
                <a:solidFill>
                  <a:schemeClr val="accent2"/>
                </a:solidFill>
              </a:defRPr>
            </a:lvl6pPr>
            <a:lvl7pPr lvl="6">
              <a:spcBef>
                <a:spcPts val="0"/>
              </a:spcBef>
              <a:spcAft>
                <a:spcPts val="0"/>
              </a:spcAft>
              <a:buClr>
                <a:schemeClr val="accent2"/>
              </a:buClr>
              <a:buSzPts val="6000"/>
              <a:buNone/>
              <a:defRPr sz="6000">
                <a:solidFill>
                  <a:schemeClr val="accent2"/>
                </a:solidFill>
              </a:defRPr>
            </a:lvl7pPr>
            <a:lvl8pPr lvl="7">
              <a:spcBef>
                <a:spcPts val="0"/>
              </a:spcBef>
              <a:spcAft>
                <a:spcPts val="0"/>
              </a:spcAft>
              <a:buClr>
                <a:schemeClr val="accent2"/>
              </a:buClr>
              <a:buSzPts val="6000"/>
              <a:buNone/>
              <a:defRPr sz="6000">
                <a:solidFill>
                  <a:schemeClr val="accent2"/>
                </a:solidFill>
              </a:defRPr>
            </a:lvl8pPr>
            <a:lvl9pPr lvl="8">
              <a:spcBef>
                <a:spcPts val="0"/>
              </a:spcBef>
              <a:spcAft>
                <a:spcPts val="0"/>
              </a:spcAft>
              <a:buClr>
                <a:schemeClr val="accent2"/>
              </a:buClr>
              <a:buSzPts val="6000"/>
              <a:buNone/>
              <a:defRPr sz="6000">
                <a:solidFill>
                  <a:schemeClr val="accent2"/>
                </a:solidFill>
              </a:defRPr>
            </a:lvl9pPr>
          </a:lstStyle>
          <a:p>
            <a:endParaRPr/>
          </a:p>
        </p:txBody>
      </p:sp>
      <p:grpSp>
        <p:nvGrpSpPr>
          <p:cNvPr id="11" name="Google Shape;11;p2"/>
          <p:cNvGrpSpPr/>
          <p:nvPr/>
        </p:nvGrpSpPr>
        <p:grpSpPr>
          <a:xfrm rot="10800000">
            <a:off x="8705367" y="28698"/>
            <a:ext cx="410132" cy="5086302"/>
            <a:chOff x="836200" y="238125"/>
            <a:chExt cx="422425" cy="5238750"/>
          </a:xfrm>
        </p:grpSpPr>
        <p:sp>
          <p:nvSpPr>
            <p:cNvPr id="12" name="Google Shape;12;p2"/>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2"/>
          <p:cNvGrpSpPr/>
          <p:nvPr/>
        </p:nvGrpSpPr>
        <p:grpSpPr>
          <a:xfrm rot="10800000">
            <a:off x="6659535" y="28698"/>
            <a:ext cx="2309844" cy="5086302"/>
            <a:chOff x="986700" y="238125"/>
            <a:chExt cx="2379075" cy="5238750"/>
          </a:xfrm>
        </p:grpSpPr>
        <p:sp>
          <p:nvSpPr>
            <p:cNvPr id="93" name="Google Shape;93;p2"/>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2"/>
          <p:cNvGrpSpPr/>
          <p:nvPr/>
        </p:nvGrpSpPr>
        <p:grpSpPr>
          <a:xfrm rot="10800000">
            <a:off x="6367294" y="28698"/>
            <a:ext cx="2017554" cy="5086302"/>
            <a:chOff x="1588750" y="238125"/>
            <a:chExt cx="2078025" cy="5238750"/>
          </a:xfrm>
        </p:grpSpPr>
        <p:sp>
          <p:nvSpPr>
            <p:cNvPr id="213" name="Google Shape;213;p2"/>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2"/>
          <p:cNvGrpSpPr/>
          <p:nvPr/>
        </p:nvGrpSpPr>
        <p:grpSpPr>
          <a:xfrm rot="10800000">
            <a:off x="6367294" y="28698"/>
            <a:ext cx="2309820" cy="5086302"/>
            <a:chOff x="1287725" y="238125"/>
            <a:chExt cx="2379050" cy="5238750"/>
          </a:xfrm>
        </p:grpSpPr>
        <p:sp>
          <p:nvSpPr>
            <p:cNvPr id="423" name="Google Shape;423;p2"/>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bg>
      <p:bgPr>
        <a:solidFill>
          <a:schemeClr val="accent3"/>
        </a:solidFill>
        <a:effectLst/>
      </p:bgPr>
    </p:bg>
    <p:spTree>
      <p:nvGrpSpPr>
        <p:cNvPr id="1" name="Shape 1044"/>
        <p:cNvGrpSpPr/>
        <p:nvPr/>
      </p:nvGrpSpPr>
      <p:grpSpPr>
        <a:xfrm>
          <a:off x="0" y="0"/>
          <a:ext cx="0" cy="0"/>
          <a:chOff x="0" y="0"/>
          <a:chExt cx="0" cy="0"/>
        </a:xfrm>
      </p:grpSpPr>
      <p:sp>
        <p:nvSpPr>
          <p:cNvPr id="1045" name="Google Shape;1045;p4"/>
          <p:cNvSpPr txBox="1">
            <a:spLocks noGrp="1"/>
          </p:cNvSpPr>
          <p:nvPr>
            <p:ph type="body" idx="1"/>
          </p:nvPr>
        </p:nvSpPr>
        <p:spPr>
          <a:xfrm>
            <a:off x="1278575" y="739550"/>
            <a:ext cx="4281000" cy="36924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Clr>
                <a:schemeClr val="lt1"/>
              </a:buClr>
              <a:buSzPts val="3000"/>
              <a:buChar char="▪"/>
              <a:defRPr sz="3000" i="1">
                <a:solidFill>
                  <a:schemeClr val="lt1"/>
                </a:solidFill>
              </a:defRPr>
            </a:lvl1pPr>
            <a:lvl2pPr marL="914400" lvl="1" indent="-419100" rtl="0">
              <a:spcBef>
                <a:spcPts val="0"/>
              </a:spcBef>
              <a:spcAft>
                <a:spcPts val="0"/>
              </a:spcAft>
              <a:buClr>
                <a:schemeClr val="lt1"/>
              </a:buClr>
              <a:buSzPts val="3000"/>
              <a:buChar char="▫"/>
              <a:defRPr sz="3000" i="1">
                <a:solidFill>
                  <a:schemeClr val="lt1"/>
                </a:solidFill>
              </a:defRPr>
            </a:lvl2pPr>
            <a:lvl3pPr marL="1371600" lvl="2" indent="-419100" rtl="0">
              <a:spcBef>
                <a:spcPts val="0"/>
              </a:spcBef>
              <a:spcAft>
                <a:spcPts val="0"/>
              </a:spcAft>
              <a:buClr>
                <a:schemeClr val="lt1"/>
              </a:buClr>
              <a:buSzPts val="3000"/>
              <a:buChar char="▫"/>
              <a:defRPr sz="3000" i="1">
                <a:solidFill>
                  <a:schemeClr val="lt1"/>
                </a:solidFill>
              </a:defRPr>
            </a:lvl3pPr>
            <a:lvl4pPr marL="1828800" lvl="3" indent="-419100" rtl="0">
              <a:spcBef>
                <a:spcPts val="0"/>
              </a:spcBef>
              <a:spcAft>
                <a:spcPts val="0"/>
              </a:spcAft>
              <a:buClr>
                <a:schemeClr val="lt1"/>
              </a:buClr>
              <a:buSzPts val="3000"/>
              <a:buChar char="▫"/>
              <a:defRPr sz="3000" i="1">
                <a:solidFill>
                  <a:schemeClr val="lt1"/>
                </a:solidFill>
              </a:defRPr>
            </a:lvl4pPr>
            <a:lvl5pPr marL="2286000" lvl="4" indent="-419100" rtl="0">
              <a:spcBef>
                <a:spcPts val="0"/>
              </a:spcBef>
              <a:spcAft>
                <a:spcPts val="0"/>
              </a:spcAft>
              <a:buClr>
                <a:schemeClr val="lt1"/>
              </a:buClr>
              <a:buSzPts val="3000"/>
              <a:buChar char="▫"/>
              <a:defRPr sz="3000" i="1">
                <a:solidFill>
                  <a:schemeClr val="lt1"/>
                </a:solidFill>
              </a:defRPr>
            </a:lvl5pPr>
            <a:lvl6pPr marL="2743200" lvl="5" indent="-419100" rtl="0">
              <a:spcBef>
                <a:spcPts val="0"/>
              </a:spcBef>
              <a:spcAft>
                <a:spcPts val="0"/>
              </a:spcAft>
              <a:buClr>
                <a:schemeClr val="lt1"/>
              </a:buClr>
              <a:buSzPts val="3000"/>
              <a:buChar char="▫"/>
              <a:defRPr sz="3000" i="1">
                <a:solidFill>
                  <a:schemeClr val="lt1"/>
                </a:solidFill>
              </a:defRPr>
            </a:lvl6pPr>
            <a:lvl7pPr marL="3200400" lvl="6" indent="-419100" rtl="0">
              <a:spcBef>
                <a:spcPts val="0"/>
              </a:spcBef>
              <a:spcAft>
                <a:spcPts val="0"/>
              </a:spcAft>
              <a:buClr>
                <a:schemeClr val="lt1"/>
              </a:buClr>
              <a:buSzPts val="3000"/>
              <a:buChar char="●"/>
              <a:defRPr sz="3000" i="1">
                <a:solidFill>
                  <a:schemeClr val="lt1"/>
                </a:solidFill>
              </a:defRPr>
            </a:lvl7pPr>
            <a:lvl8pPr marL="3657600" lvl="7" indent="-419100" rtl="0">
              <a:spcBef>
                <a:spcPts val="0"/>
              </a:spcBef>
              <a:spcAft>
                <a:spcPts val="0"/>
              </a:spcAft>
              <a:buClr>
                <a:schemeClr val="lt1"/>
              </a:buClr>
              <a:buSzPts val="3000"/>
              <a:buChar char="○"/>
              <a:defRPr sz="3000" i="1">
                <a:solidFill>
                  <a:schemeClr val="lt1"/>
                </a:solidFill>
              </a:defRPr>
            </a:lvl8pPr>
            <a:lvl9pPr marL="4114800" lvl="8" indent="-419100">
              <a:spcBef>
                <a:spcPts val="0"/>
              </a:spcBef>
              <a:spcAft>
                <a:spcPts val="0"/>
              </a:spcAft>
              <a:buClr>
                <a:schemeClr val="lt1"/>
              </a:buClr>
              <a:buSzPts val="3000"/>
              <a:buChar char="■"/>
              <a:defRPr sz="3000" i="1">
                <a:solidFill>
                  <a:schemeClr val="lt1"/>
                </a:solidFill>
              </a:defRPr>
            </a:lvl9pPr>
          </a:lstStyle>
          <a:p>
            <a:endParaRPr/>
          </a:p>
        </p:txBody>
      </p:sp>
      <p:sp>
        <p:nvSpPr>
          <p:cNvPr id="1046" name="Google Shape;1046;p4"/>
          <p:cNvSpPr txBox="1"/>
          <p:nvPr/>
        </p:nvSpPr>
        <p:spPr>
          <a:xfrm>
            <a:off x="659925" y="414075"/>
            <a:ext cx="7524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0">
                <a:solidFill>
                  <a:schemeClr val="accent1"/>
                </a:solidFill>
                <a:latin typeface="Dosis"/>
                <a:ea typeface="Dosis"/>
                <a:cs typeface="Dosis"/>
                <a:sym typeface="Dosis"/>
              </a:rPr>
              <a:t>“</a:t>
            </a:r>
            <a:endParaRPr sz="12000">
              <a:solidFill>
                <a:schemeClr val="accent1"/>
              </a:solidFill>
              <a:latin typeface="Dosis"/>
              <a:ea typeface="Dosis"/>
              <a:cs typeface="Dosis"/>
              <a:sym typeface="Dosis"/>
            </a:endParaRPr>
          </a:p>
        </p:txBody>
      </p:sp>
      <p:sp>
        <p:nvSpPr>
          <p:cNvPr id="1047" name="Google Shape;1047;p4"/>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l" rtl="0">
              <a:spcBef>
                <a:spcPts val="0"/>
              </a:spcBef>
              <a:spcAft>
                <a:spcPts val="0"/>
              </a:spcAft>
              <a:buNone/>
            </a:pPr>
            <a:fld id="{00000000-1234-1234-1234-123412341234}" type="slidenum">
              <a:rPr lang="en"/>
              <a:t>‹#›</a:t>
            </a:fld>
            <a:endParaRPr/>
          </a:p>
        </p:txBody>
      </p:sp>
      <p:grpSp>
        <p:nvGrpSpPr>
          <p:cNvPr id="1048" name="Google Shape;1048;p4"/>
          <p:cNvGrpSpPr/>
          <p:nvPr/>
        </p:nvGrpSpPr>
        <p:grpSpPr>
          <a:xfrm rot="10800000">
            <a:off x="8705367" y="28698"/>
            <a:ext cx="410132" cy="5086302"/>
            <a:chOff x="836200" y="238125"/>
            <a:chExt cx="422425" cy="5238750"/>
          </a:xfrm>
        </p:grpSpPr>
        <p:sp>
          <p:nvSpPr>
            <p:cNvPr id="1049" name="Google Shape;1049;p4"/>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4"/>
          <p:cNvGrpSpPr/>
          <p:nvPr/>
        </p:nvGrpSpPr>
        <p:grpSpPr>
          <a:xfrm rot="10800000">
            <a:off x="6659535" y="28698"/>
            <a:ext cx="2309844" cy="5086302"/>
            <a:chOff x="986700" y="238125"/>
            <a:chExt cx="2379075" cy="5238750"/>
          </a:xfrm>
        </p:grpSpPr>
        <p:sp>
          <p:nvSpPr>
            <p:cNvPr id="1130" name="Google Shape;1130;p4"/>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 name="Google Shape;1249;p4"/>
          <p:cNvGrpSpPr/>
          <p:nvPr/>
        </p:nvGrpSpPr>
        <p:grpSpPr>
          <a:xfrm rot="10800000">
            <a:off x="6367294" y="28698"/>
            <a:ext cx="2017554" cy="5086302"/>
            <a:chOff x="1588750" y="238125"/>
            <a:chExt cx="2078025" cy="5238750"/>
          </a:xfrm>
        </p:grpSpPr>
        <p:sp>
          <p:nvSpPr>
            <p:cNvPr id="1250" name="Google Shape;1250;p4"/>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4"/>
          <p:cNvGrpSpPr/>
          <p:nvPr/>
        </p:nvGrpSpPr>
        <p:grpSpPr>
          <a:xfrm rot="10800000">
            <a:off x="6367294" y="28698"/>
            <a:ext cx="2309820" cy="5086302"/>
            <a:chOff x="1287725" y="238125"/>
            <a:chExt cx="2379050" cy="5238750"/>
          </a:xfrm>
        </p:grpSpPr>
        <p:sp>
          <p:nvSpPr>
            <p:cNvPr id="1460" name="Google Shape;1460;p4"/>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563"/>
        <p:cNvGrpSpPr/>
        <p:nvPr/>
      </p:nvGrpSpPr>
      <p:grpSpPr>
        <a:xfrm>
          <a:off x="0" y="0"/>
          <a:ext cx="0" cy="0"/>
          <a:chOff x="0" y="0"/>
          <a:chExt cx="0" cy="0"/>
        </a:xfrm>
      </p:grpSpPr>
      <p:sp>
        <p:nvSpPr>
          <p:cNvPr id="1564" name="Google Shape;1564;p5"/>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565" name="Google Shape;1565;p5"/>
          <p:cNvSpPr txBox="1">
            <a:spLocks noGrp="1"/>
          </p:cNvSpPr>
          <p:nvPr>
            <p:ph type="body" idx="1"/>
          </p:nvPr>
        </p:nvSpPr>
        <p:spPr>
          <a:xfrm>
            <a:off x="718300" y="1733550"/>
            <a:ext cx="6761100" cy="29805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1566" name="Google Shape;1566;p5"/>
          <p:cNvGrpSpPr/>
          <p:nvPr/>
        </p:nvGrpSpPr>
        <p:grpSpPr>
          <a:xfrm rot="10800000">
            <a:off x="8851487" y="28707"/>
            <a:ext cx="264012" cy="5086302"/>
            <a:chOff x="5307800" y="238125"/>
            <a:chExt cx="271925" cy="5238750"/>
          </a:xfrm>
        </p:grpSpPr>
        <p:sp>
          <p:nvSpPr>
            <p:cNvPr id="1567" name="Google Shape;1567;p5"/>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5"/>
          <p:cNvGrpSpPr/>
          <p:nvPr/>
        </p:nvGrpSpPr>
        <p:grpSpPr>
          <a:xfrm rot="10800000">
            <a:off x="7828571" y="28707"/>
            <a:ext cx="1140783" cy="5086302"/>
            <a:chOff x="5458325" y="238125"/>
            <a:chExt cx="1174975" cy="5238750"/>
          </a:xfrm>
        </p:grpSpPr>
        <p:sp>
          <p:nvSpPr>
            <p:cNvPr id="1625" name="Google Shape;1625;p5"/>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5"/>
          <p:cNvGrpSpPr/>
          <p:nvPr/>
        </p:nvGrpSpPr>
        <p:grpSpPr>
          <a:xfrm rot="10800000">
            <a:off x="7682451" y="28707"/>
            <a:ext cx="994639" cy="4940182"/>
            <a:chOff x="5759350" y="388625"/>
            <a:chExt cx="1024450" cy="5088250"/>
          </a:xfrm>
        </p:grpSpPr>
        <p:sp>
          <p:nvSpPr>
            <p:cNvPr id="1688" name="Google Shape;1688;p5"/>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9" name="Google Shape;1789;p5"/>
          <p:cNvGrpSpPr/>
          <p:nvPr/>
        </p:nvGrpSpPr>
        <p:grpSpPr>
          <a:xfrm rot="10800000">
            <a:off x="7682451" y="28707"/>
            <a:ext cx="1140783" cy="5086302"/>
            <a:chOff x="5608825" y="238125"/>
            <a:chExt cx="1174975" cy="5238750"/>
          </a:xfrm>
        </p:grpSpPr>
        <p:sp>
          <p:nvSpPr>
            <p:cNvPr id="1790" name="Google Shape;1790;p5"/>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0" name="Google Shape;1840;p5"/>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dark">
  <p:cSld name="BLANK_1">
    <p:bg>
      <p:bgPr>
        <a:solidFill>
          <a:schemeClr val="accent5"/>
        </a:solidFill>
        <a:effectLst/>
      </p:bgPr>
    </p:bg>
    <p:spTree>
      <p:nvGrpSpPr>
        <p:cNvPr id="1" name="Shape 3230"/>
        <p:cNvGrpSpPr/>
        <p:nvPr/>
      </p:nvGrpSpPr>
      <p:grpSpPr>
        <a:xfrm>
          <a:off x="0" y="0"/>
          <a:ext cx="0" cy="0"/>
          <a:chOff x="0" y="0"/>
          <a:chExt cx="0" cy="0"/>
        </a:xfrm>
      </p:grpSpPr>
      <p:grpSp>
        <p:nvGrpSpPr>
          <p:cNvPr id="3231" name="Google Shape;3231;p11"/>
          <p:cNvGrpSpPr/>
          <p:nvPr/>
        </p:nvGrpSpPr>
        <p:grpSpPr>
          <a:xfrm rot="10800000">
            <a:off x="8851487" y="28707"/>
            <a:ext cx="264012" cy="5086302"/>
            <a:chOff x="5307800" y="238125"/>
            <a:chExt cx="271925" cy="5238750"/>
          </a:xfrm>
        </p:grpSpPr>
        <p:sp>
          <p:nvSpPr>
            <p:cNvPr id="3232" name="Google Shape;3232;p11"/>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1"/>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1"/>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1"/>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1"/>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1"/>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1"/>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1"/>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1"/>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1"/>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1"/>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1"/>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1"/>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1"/>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1"/>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1"/>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1"/>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1"/>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1"/>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1"/>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1"/>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1"/>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1"/>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1"/>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1"/>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1"/>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1"/>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1"/>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1"/>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1"/>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1"/>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1"/>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1"/>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1"/>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1"/>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1"/>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1"/>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1"/>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1"/>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1"/>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1"/>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1"/>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1"/>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1"/>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1"/>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1"/>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1"/>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1"/>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1"/>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1"/>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1"/>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1"/>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1"/>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1"/>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1"/>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1"/>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1"/>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9" name="Google Shape;3289;p11"/>
          <p:cNvGrpSpPr/>
          <p:nvPr/>
        </p:nvGrpSpPr>
        <p:grpSpPr>
          <a:xfrm rot="10800000">
            <a:off x="7828571" y="28707"/>
            <a:ext cx="1140783" cy="5086302"/>
            <a:chOff x="5458325" y="238125"/>
            <a:chExt cx="1174975" cy="5238750"/>
          </a:xfrm>
        </p:grpSpPr>
        <p:sp>
          <p:nvSpPr>
            <p:cNvPr id="3290" name="Google Shape;3290;p11"/>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1"/>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1"/>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1"/>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1"/>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1"/>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1"/>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1"/>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1"/>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1"/>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1"/>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1"/>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1"/>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1"/>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1"/>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1"/>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1"/>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1"/>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1"/>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1"/>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1"/>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1"/>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1"/>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1"/>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1"/>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1"/>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1"/>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1"/>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1"/>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1"/>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1"/>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1"/>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1"/>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1"/>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1"/>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1"/>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1"/>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1"/>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1"/>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1"/>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1"/>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1"/>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1"/>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1"/>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1"/>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1"/>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1"/>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1"/>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1"/>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1"/>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1"/>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1"/>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1"/>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1"/>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1"/>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1"/>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1"/>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1"/>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1"/>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1"/>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1"/>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1"/>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2" name="Google Shape;3352;p11"/>
          <p:cNvGrpSpPr/>
          <p:nvPr/>
        </p:nvGrpSpPr>
        <p:grpSpPr>
          <a:xfrm rot="10800000">
            <a:off x="7682451" y="28707"/>
            <a:ext cx="994639" cy="4940182"/>
            <a:chOff x="5759350" y="388625"/>
            <a:chExt cx="1024450" cy="5088250"/>
          </a:xfrm>
        </p:grpSpPr>
        <p:sp>
          <p:nvSpPr>
            <p:cNvPr id="3353" name="Google Shape;3353;p11"/>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1"/>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1"/>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1"/>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1"/>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1"/>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1"/>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1"/>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1"/>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1"/>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1"/>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1"/>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1"/>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1"/>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1"/>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1"/>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1"/>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1"/>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1"/>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1"/>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1"/>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1"/>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1"/>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1"/>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1"/>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1"/>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1"/>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1"/>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1"/>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1"/>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1"/>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1"/>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1"/>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1"/>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1"/>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1"/>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1"/>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1"/>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1"/>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1"/>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1"/>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1"/>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1"/>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1"/>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1"/>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1"/>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1"/>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1"/>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1"/>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1"/>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1"/>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1"/>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1"/>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1"/>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1"/>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1"/>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1"/>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1"/>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1"/>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1"/>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1"/>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1"/>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1"/>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1"/>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1"/>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1"/>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1"/>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1"/>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1"/>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1"/>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1"/>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1"/>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1"/>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1"/>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1"/>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1"/>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1"/>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1"/>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1"/>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1"/>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1"/>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1"/>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1"/>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1"/>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1"/>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1"/>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1"/>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1"/>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1"/>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1"/>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1"/>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1"/>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1"/>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1"/>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1"/>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1"/>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1"/>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1"/>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1"/>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1"/>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1"/>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4" name="Google Shape;3454;p11"/>
          <p:cNvGrpSpPr/>
          <p:nvPr/>
        </p:nvGrpSpPr>
        <p:grpSpPr>
          <a:xfrm rot="10800000">
            <a:off x="7682451" y="28707"/>
            <a:ext cx="1140783" cy="5086302"/>
            <a:chOff x="5608825" y="238125"/>
            <a:chExt cx="1174975" cy="5238750"/>
          </a:xfrm>
        </p:grpSpPr>
        <p:sp>
          <p:nvSpPr>
            <p:cNvPr id="3455" name="Google Shape;3455;p11"/>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1"/>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1"/>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1"/>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1"/>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1"/>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1"/>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1"/>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1"/>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1"/>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1"/>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1"/>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1"/>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1"/>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1"/>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1"/>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1"/>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1"/>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1"/>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1"/>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1"/>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1"/>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1"/>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1"/>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1"/>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1"/>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1"/>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1"/>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1"/>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1"/>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1"/>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1"/>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1"/>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1"/>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1"/>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1"/>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1"/>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1"/>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1"/>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1"/>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1"/>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1"/>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1"/>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1"/>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1"/>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1"/>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1"/>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1"/>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1"/>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1"/>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5" name="Google Shape;3505;p1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solidFill>
                  <a:schemeClr val="accent2"/>
                </a:solidFill>
              </a:defRPr>
            </a:lvl1pPr>
            <a:lvl2pPr lvl="1">
              <a:buNone/>
              <a:defRPr>
                <a:solidFill>
                  <a:schemeClr val="accent2"/>
                </a:solidFill>
              </a:defRPr>
            </a:lvl2pPr>
            <a:lvl3pPr lvl="2">
              <a:buNone/>
              <a:defRPr>
                <a:solidFill>
                  <a:schemeClr val="accent2"/>
                </a:solidFill>
              </a:defRPr>
            </a:lvl3pPr>
            <a:lvl4pPr lvl="3">
              <a:buNone/>
              <a:defRPr>
                <a:solidFill>
                  <a:schemeClr val="accent2"/>
                </a:solidFill>
              </a:defRPr>
            </a:lvl4pPr>
            <a:lvl5pPr lvl="4">
              <a:buNone/>
              <a:defRPr>
                <a:solidFill>
                  <a:schemeClr val="accent2"/>
                </a:solidFill>
              </a:defRPr>
            </a:lvl5pPr>
            <a:lvl6pPr lvl="5">
              <a:buNone/>
              <a:defRPr>
                <a:solidFill>
                  <a:schemeClr val="accent2"/>
                </a:solidFill>
              </a:defRPr>
            </a:lvl6pPr>
            <a:lvl7pPr lvl="6">
              <a:buNone/>
              <a:defRPr>
                <a:solidFill>
                  <a:schemeClr val="accent2"/>
                </a:solidFill>
              </a:defRPr>
            </a:lvl7pPr>
            <a:lvl8pPr lvl="7">
              <a:buNone/>
              <a:defRPr>
                <a:solidFill>
                  <a:schemeClr val="accent2"/>
                </a:solidFill>
              </a:defRPr>
            </a:lvl8pPr>
            <a:lvl9pPr lvl="8">
              <a:buNone/>
              <a:defRPr>
                <a:solidFill>
                  <a:schemeClr val="accent2"/>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8300" y="739375"/>
            <a:ext cx="67611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1pPr>
            <a:lvl2pPr lvl="1">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2pPr>
            <a:lvl3pPr lvl="2">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3pPr>
            <a:lvl4pPr lvl="3">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4pPr>
            <a:lvl5pPr lvl="4">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5pPr>
            <a:lvl6pPr lvl="5">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6pPr>
            <a:lvl7pPr lvl="6">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7pPr>
            <a:lvl8pPr lvl="7">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8pPr>
            <a:lvl9pPr lvl="8">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9pPr>
          </a:lstStyle>
          <a:p>
            <a:endParaRPr/>
          </a:p>
        </p:txBody>
      </p:sp>
      <p:sp>
        <p:nvSpPr>
          <p:cNvPr id="7" name="Google Shape;7;p1"/>
          <p:cNvSpPr txBox="1">
            <a:spLocks noGrp="1"/>
          </p:cNvSpPr>
          <p:nvPr>
            <p:ph type="body" idx="1"/>
          </p:nvPr>
        </p:nvSpPr>
        <p:spPr>
          <a:xfrm>
            <a:off x="718300" y="1733550"/>
            <a:ext cx="6761100" cy="29805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1pPr>
            <a:lvl2pPr marL="914400" lvl="1" indent="-381000">
              <a:spcBef>
                <a:spcPts val="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2pPr>
            <a:lvl3pPr marL="1371600" lvl="2" indent="-381000">
              <a:spcBef>
                <a:spcPts val="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3pPr>
            <a:lvl4pPr marL="1828800" lvl="3"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4pPr>
            <a:lvl5pPr marL="2286000" lvl="4"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5pPr>
            <a:lvl6pPr marL="2743200" lvl="5"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6pPr>
            <a:lvl7pPr marL="3200400" lvl="6"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7pPr>
            <a:lvl8pPr marL="3657600" lvl="7"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8pPr>
            <a:lvl9pPr marL="4114800" lvl="8"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9pPr>
          </a:lstStyle>
          <a:p>
            <a:endParaRPr/>
          </a:p>
        </p:txBody>
      </p:sp>
      <p:sp>
        <p:nvSpPr>
          <p:cNvPr id="8" name="Google Shape;8;p1"/>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lvl1pPr lvl="0">
              <a:buNone/>
              <a:defRPr sz="1200">
                <a:solidFill>
                  <a:schemeClr val="dk2"/>
                </a:solidFill>
                <a:latin typeface="Dosis ExtraLight"/>
                <a:ea typeface="Dosis ExtraLight"/>
                <a:cs typeface="Dosis ExtraLight"/>
                <a:sym typeface="Dosis ExtraLight"/>
              </a:defRPr>
            </a:lvl1pPr>
            <a:lvl2pPr lvl="1">
              <a:buNone/>
              <a:defRPr sz="1200">
                <a:solidFill>
                  <a:schemeClr val="dk2"/>
                </a:solidFill>
                <a:latin typeface="Dosis ExtraLight"/>
                <a:ea typeface="Dosis ExtraLight"/>
                <a:cs typeface="Dosis ExtraLight"/>
                <a:sym typeface="Dosis ExtraLight"/>
              </a:defRPr>
            </a:lvl2pPr>
            <a:lvl3pPr lvl="2">
              <a:buNone/>
              <a:defRPr sz="1200">
                <a:solidFill>
                  <a:schemeClr val="dk2"/>
                </a:solidFill>
                <a:latin typeface="Dosis ExtraLight"/>
                <a:ea typeface="Dosis ExtraLight"/>
                <a:cs typeface="Dosis ExtraLight"/>
                <a:sym typeface="Dosis ExtraLight"/>
              </a:defRPr>
            </a:lvl3pPr>
            <a:lvl4pPr lvl="3">
              <a:buNone/>
              <a:defRPr sz="1200">
                <a:solidFill>
                  <a:schemeClr val="dk2"/>
                </a:solidFill>
                <a:latin typeface="Dosis ExtraLight"/>
                <a:ea typeface="Dosis ExtraLight"/>
                <a:cs typeface="Dosis ExtraLight"/>
                <a:sym typeface="Dosis ExtraLight"/>
              </a:defRPr>
            </a:lvl4pPr>
            <a:lvl5pPr lvl="4">
              <a:buNone/>
              <a:defRPr sz="1200">
                <a:solidFill>
                  <a:schemeClr val="dk2"/>
                </a:solidFill>
                <a:latin typeface="Dosis ExtraLight"/>
                <a:ea typeface="Dosis ExtraLight"/>
                <a:cs typeface="Dosis ExtraLight"/>
                <a:sym typeface="Dosis ExtraLight"/>
              </a:defRPr>
            </a:lvl5pPr>
            <a:lvl6pPr lvl="5">
              <a:buNone/>
              <a:defRPr sz="1200">
                <a:solidFill>
                  <a:schemeClr val="dk2"/>
                </a:solidFill>
                <a:latin typeface="Dosis ExtraLight"/>
                <a:ea typeface="Dosis ExtraLight"/>
                <a:cs typeface="Dosis ExtraLight"/>
                <a:sym typeface="Dosis ExtraLight"/>
              </a:defRPr>
            </a:lvl6pPr>
            <a:lvl7pPr lvl="6">
              <a:buNone/>
              <a:defRPr sz="1200">
                <a:solidFill>
                  <a:schemeClr val="dk2"/>
                </a:solidFill>
                <a:latin typeface="Dosis ExtraLight"/>
                <a:ea typeface="Dosis ExtraLight"/>
                <a:cs typeface="Dosis ExtraLight"/>
                <a:sym typeface="Dosis ExtraLight"/>
              </a:defRPr>
            </a:lvl7pPr>
            <a:lvl8pPr lvl="7">
              <a:buNone/>
              <a:defRPr sz="1200">
                <a:solidFill>
                  <a:schemeClr val="dk2"/>
                </a:solidFill>
                <a:latin typeface="Dosis ExtraLight"/>
                <a:ea typeface="Dosis ExtraLight"/>
                <a:cs typeface="Dosis ExtraLight"/>
                <a:sym typeface="Dosis ExtraLight"/>
              </a:defRPr>
            </a:lvl8pPr>
            <a:lvl9pPr lvl="8">
              <a:buNone/>
              <a:defRPr sz="1200">
                <a:solidFill>
                  <a:schemeClr val="dk2"/>
                </a:solidFill>
                <a:latin typeface="Dosis ExtraLight"/>
                <a:ea typeface="Dosis ExtraLight"/>
                <a:cs typeface="Dosis ExtraLight"/>
                <a:sym typeface="Dosis ExtraLight"/>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7"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hyperlink" Target="https://jose-g.shinyapps.io/catsdogs"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hyperlink" Target="https://livebook.manning.com/book/deep-learning-with-r/chapter-5" TargetMode="External"/><Relationship Id="rId3" Type="http://schemas.openxmlformats.org/officeDocument/2006/relationships/hyperlink" Target="https://tensorflow.rstudio.com/tutorials/beginners/basic-ml/tutorial_basic_classification/" TargetMode="External"/><Relationship Id="rId7" Type="http://schemas.openxmlformats.org/officeDocument/2006/relationships/hyperlink" Target="https://www.microsoft.com/en-us/research/publication/designing-human-friendly-human-interaction-proofs-hips/" TargetMode="External"/><Relationship Id="rId12" Type="http://schemas.openxmlformats.org/officeDocument/2006/relationships/hyperlink" Target="https://www.petfinder.com/about/"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hyperlink" Target="http://www.captcha.net/" TargetMode="External"/><Relationship Id="rId11" Type="http://schemas.openxmlformats.org/officeDocument/2006/relationships/hyperlink" Target="https://www.microsoft.com/en-us/download/details.aspx?id=54765" TargetMode="External"/><Relationship Id="rId5" Type="http://schemas.openxmlformats.org/officeDocument/2006/relationships/hyperlink" Target="https://machinelearningmastery.com/dropout-regularization-deep-learning-models-keras/" TargetMode="External"/><Relationship Id="rId10" Type="http://schemas.openxmlformats.org/officeDocument/2006/relationships/hyperlink" Target="https://www.learnopencv.com/image-classification-using-convolutional-neural-networks-in-keras/" TargetMode="External"/><Relationship Id="rId4" Type="http://schemas.openxmlformats.org/officeDocument/2006/relationships/hyperlink" Target="https://machinelearningmastery.com/how-to-configure-image-data-augmentation-when-training-deep-learning-neural-networks/" TargetMode="External"/><Relationship Id="rId9" Type="http://schemas.openxmlformats.org/officeDocument/2006/relationships/hyperlink" Target="https://www.kaggle.com/c/dogs-vs-cats/data"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4.tiff"/><Relationship Id="rId4" Type="http://schemas.openxmlformats.org/officeDocument/2006/relationships/image" Target="../media/image3.tiff"/></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35"/>
        <p:cNvGrpSpPr/>
        <p:nvPr/>
      </p:nvGrpSpPr>
      <p:grpSpPr>
        <a:xfrm>
          <a:off x="0" y="0"/>
          <a:ext cx="0" cy="0"/>
          <a:chOff x="0" y="0"/>
          <a:chExt cx="0" cy="0"/>
        </a:xfrm>
      </p:grpSpPr>
      <p:sp>
        <p:nvSpPr>
          <p:cNvPr id="5" name="Title 1">
            <a:extLst>
              <a:ext uri="{FF2B5EF4-FFF2-40B4-BE49-F238E27FC236}">
                <a16:creationId xmlns:a16="http://schemas.microsoft.com/office/drawing/2014/main" id="{33CD27BE-A5E1-F74D-9C52-12F4FFF43ABD}"/>
              </a:ext>
            </a:extLst>
          </p:cNvPr>
          <p:cNvSpPr>
            <a:spLocks noGrp="1"/>
          </p:cNvSpPr>
          <p:nvPr>
            <p:ph type="ctrTitle"/>
          </p:nvPr>
        </p:nvSpPr>
        <p:spPr>
          <a:xfrm>
            <a:off x="0" y="771897"/>
            <a:ext cx="7524206" cy="2571750"/>
          </a:xfrm>
        </p:spPr>
        <p:txBody>
          <a:bodyPr anchor="t">
            <a:noAutofit/>
          </a:bodyPr>
          <a:lstStyle/>
          <a:p>
            <a:r>
              <a:rPr lang="en-US" sz="5400" dirty="0">
                <a:solidFill>
                  <a:srgbClr val="D4ECD6"/>
                </a:solidFill>
                <a:latin typeface="Verdana" panose="020B0604030504040204" pitchFamily="34" charset="0"/>
                <a:ea typeface="Verdana" panose="020B0604030504040204" pitchFamily="34" charset="0"/>
                <a:cs typeface="Verdana" panose="020B0604030504040204" pitchFamily="34" charset="0"/>
              </a:rPr>
              <a:t>Image Recognition Using Convolutional Neural Networks</a:t>
            </a:r>
          </a:p>
        </p:txBody>
      </p:sp>
      <p:sp>
        <p:nvSpPr>
          <p:cNvPr id="8" name="Google Shape;3859;p16">
            <a:extLst>
              <a:ext uri="{FF2B5EF4-FFF2-40B4-BE49-F238E27FC236}">
                <a16:creationId xmlns:a16="http://schemas.microsoft.com/office/drawing/2014/main" id="{6642E114-119F-7F45-9F42-3FCD7A61C702}"/>
              </a:ext>
            </a:extLst>
          </p:cNvPr>
          <p:cNvSpPr txBox="1">
            <a:spLocks/>
          </p:cNvSpPr>
          <p:nvPr/>
        </p:nvSpPr>
        <p:spPr>
          <a:xfrm>
            <a:off x="0" y="4358700"/>
            <a:ext cx="6816436" cy="784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b="1" dirty="0">
                <a:solidFill>
                  <a:schemeClr val="accent2">
                    <a:lumMod val="20000"/>
                    <a:lumOff val="80000"/>
                  </a:schemeClr>
                </a:solidFill>
                <a:latin typeface="+mj-lt"/>
                <a:ea typeface="Verdana" panose="020B0604030504040204" pitchFamily="34" charset="0"/>
                <a:cs typeface="Verdana" panose="020B0604030504040204" pitchFamily="34" charset="0"/>
              </a:rPr>
              <a:t>Group 4: Jose German, Anupama Radhakrishnan </a:t>
            </a:r>
            <a:r>
              <a:rPr lang="en-US" sz="1600" b="1" dirty="0" err="1">
                <a:solidFill>
                  <a:schemeClr val="accent2">
                    <a:lumMod val="20000"/>
                    <a:lumOff val="80000"/>
                  </a:schemeClr>
                </a:solidFill>
                <a:latin typeface="+mj-lt"/>
                <a:ea typeface="Verdana" panose="020B0604030504040204" pitchFamily="34" charset="0"/>
                <a:cs typeface="Verdana" panose="020B0604030504040204" pitchFamily="34" charset="0"/>
              </a:rPr>
              <a:t>Kowsalya</a:t>
            </a:r>
            <a:r>
              <a:rPr lang="en-US" sz="1600" b="1" dirty="0">
                <a:solidFill>
                  <a:schemeClr val="accent2">
                    <a:lumMod val="20000"/>
                    <a:lumOff val="80000"/>
                  </a:schemeClr>
                </a:solidFill>
                <a:latin typeface="+mj-lt"/>
                <a:ea typeface="Verdana" panose="020B0604030504040204" pitchFamily="34" charset="0"/>
                <a:cs typeface="Verdana" panose="020B0604030504040204" pitchFamily="34" charset="0"/>
              </a:rPr>
              <a:t>, Anjana Pradeep Kumar, and </a:t>
            </a:r>
            <a:r>
              <a:rPr lang="en-US" sz="1600" b="1" dirty="0" err="1">
                <a:solidFill>
                  <a:schemeClr val="accent2">
                    <a:lumMod val="20000"/>
                    <a:lumOff val="80000"/>
                  </a:schemeClr>
                </a:solidFill>
                <a:latin typeface="+mj-lt"/>
                <a:ea typeface="Verdana" panose="020B0604030504040204" pitchFamily="34" charset="0"/>
                <a:cs typeface="Verdana" panose="020B0604030504040204" pitchFamily="34" charset="0"/>
              </a:rPr>
              <a:t>Xenel</a:t>
            </a:r>
            <a:r>
              <a:rPr lang="en-US" sz="1600" b="1" dirty="0">
                <a:solidFill>
                  <a:schemeClr val="accent2">
                    <a:lumMod val="20000"/>
                    <a:lumOff val="80000"/>
                  </a:schemeClr>
                </a:solidFill>
                <a:latin typeface="+mj-lt"/>
                <a:ea typeface="Verdana" panose="020B0604030504040204" pitchFamily="34" charset="0"/>
                <a:cs typeface="Verdana" panose="020B0604030504040204" pitchFamily="34" charset="0"/>
              </a:rPr>
              <a:t> </a:t>
            </a:r>
            <a:r>
              <a:rPr lang="en-US" sz="1600" b="1" dirty="0" err="1">
                <a:solidFill>
                  <a:schemeClr val="accent2">
                    <a:lumMod val="20000"/>
                    <a:lumOff val="80000"/>
                  </a:schemeClr>
                </a:solidFill>
                <a:latin typeface="+mj-lt"/>
                <a:ea typeface="Verdana" panose="020B0604030504040204" pitchFamily="34" charset="0"/>
                <a:cs typeface="Verdana" panose="020B0604030504040204" pitchFamily="34" charset="0"/>
              </a:rPr>
              <a:t>Nazar</a:t>
            </a:r>
            <a:endParaRPr lang="en-US" sz="1600" b="1" dirty="0">
              <a:solidFill>
                <a:schemeClr val="accent2">
                  <a:lumMod val="20000"/>
                  <a:lumOff val="80000"/>
                </a:schemeClr>
              </a:solidFill>
              <a:latin typeface="+mj-lt"/>
              <a:ea typeface="Verdana" panose="020B0604030504040204" pitchFamily="34" charset="0"/>
              <a:cs typeface="Verdana" panose="020B060403050404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B6453-632A-BF49-9E28-D12E4C920F0C}"/>
              </a:ext>
            </a:extLst>
          </p:cNvPr>
          <p:cNvSpPr>
            <a:spLocks noGrp="1"/>
          </p:cNvSpPr>
          <p:nvPr>
            <p:ph type="title"/>
          </p:nvPr>
        </p:nvSpPr>
        <p:spPr>
          <a:xfrm>
            <a:off x="181204" y="11875"/>
            <a:ext cx="9402183" cy="857400"/>
          </a:xfrm>
        </p:spPr>
        <p:txBody>
          <a:bodyPr/>
          <a:lstStyle/>
          <a:p>
            <a:r>
              <a:rPr lang="en-US" sz="4000" dirty="0">
                <a:solidFill>
                  <a:srgbClr val="0B87A1"/>
                </a:solidFill>
                <a:latin typeface="Consolas" panose="020B0609020204030204"/>
              </a:rPr>
              <a:t>CONVOLUTIONAL NETWORK LAYERS</a:t>
            </a:r>
            <a:endParaRPr lang="en-US" sz="4000" dirty="0">
              <a:latin typeface="+mj-lt"/>
            </a:endParaRPr>
          </a:p>
        </p:txBody>
      </p:sp>
      <p:pic>
        <p:nvPicPr>
          <p:cNvPr id="6" name="Picture 5">
            <a:extLst>
              <a:ext uri="{FF2B5EF4-FFF2-40B4-BE49-F238E27FC236}">
                <a16:creationId xmlns:a16="http://schemas.microsoft.com/office/drawing/2014/main" id="{C6E86721-3404-E44C-8D80-FA3B9FF017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04" y="800399"/>
            <a:ext cx="7149529" cy="3801482"/>
          </a:xfrm>
          <a:prstGeom prst="rect">
            <a:avLst/>
          </a:prstGeom>
        </p:spPr>
      </p:pic>
      <p:sp>
        <p:nvSpPr>
          <p:cNvPr id="7" name="TextBox 6">
            <a:extLst>
              <a:ext uri="{FF2B5EF4-FFF2-40B4-BE49-F238E27FC236}">
                <a16:creationId xmlns:a16="http://schemas.microsoft.com/office/drawing/2014/main" id="{B94E30B5-8A83-1A46-85F0-C0FB23F74B86}"/>
              </a:ext>
            </a:extLst>
          </p:cNvPr>
          <p:cNvSpPr txBox="1"/>
          <p:nvPr/>
        </p:nvSpPr>
        <p:spPr>
          <a:xfrm>
            <a:off x="181204" y="4723158"/>
            <a:ext cx="7409021" cy="215444"/>
          </a:xfrm>
          <a:prstGeom prst="rect">
            <a:avLst/>
          </a:prstGeom>
          <a:noFill/>
        </p:spPr>
        <p:txBody>
          <a:bodyPr wrap="square" rtlCol="0" anchor="ctr">
            <a:spAutoFit/>
          </a:bodyPr>
          <a:lstStyle/>
          <a:p>
            <a:r>
              <a:rPr lang="en-CA" sz="800" dirty="0">
                <a:latin typeface="+mn-lt"/>
              </a:rPr>
              <a:t>Source: (Gupta &amp; </a:t>
            </a:r>
            <a:r>
              <a:rPr lang="en-CA" sz="800" dirty="0" err="1">
                <a:latin typeface="+mn-lt"/>
              </a:rPr>
              <a:t>Murzova</a:t>
            </a:r>
            <a:r>
              <a:rPr lang="en-CA" sz="800" dirty="0">
                <a:latin typeface="+mn-lt"/>
              </a:rPr>
              <a:t>, 2017)</a:t>
            </a:r>
            <a:endParaRPr lang="en-CA" sz="800" dirty="0">
              <a:solidFill>
                <a:srgbClr val="0A87A2"/>
              </a:solidFill>
              <a:latin typeface="+mn-lt"/>
            </a:endParaRPr>
          </a:p>
        </p:txBody>
      </p:sp>
    </p:spTree>
    <p:extLst>
      <p:ext uri="{BB962C8B-B14F-4D97-AF65-F5344CB8AC3E}">
        <p14:creationId xmlns:p14="http://schemas.microsoft.com/office/powerpoint/2010/main" val="3241125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B6453-632A-BF49-9E28-D12E4C920F0C}"/>
              </a:ext>
            </a:extLst>
          </p:cNvPr>
          <p:cNvSpPr>
            <a:spLocks noGrp="1"/>
          </p:cNvSpPr>
          <p:nvPr>
            <p:ph type="title"/>
          </p:nvPr>
        </p:nvSpPr>
        <p:spPr>
          <a:xfrm>
            <a:off x="181204" y="11875"/>
            <a:ext cx="9402183" cy="857400"/>
          </a:xfrm>
        </p:spPr>
        <p:txBody>
          <a:bodyPr/>
          <a:lstStyle/>
          <a:p>
            <a:r>
              <a:rPr lang="en-US" sz="4000" dirty="0">
                <a:solidFill>
                  <a:srgbClr val="0B87A1"/>
                </a:solidFill>
                <a:latin typeface="Consolas" panose="020B0609020204030204"/>
              </a:rPr>
              <a:t>CNN BUILDING BLOCKS</a:t>
            </a:r>
            <a:endParaRPr lang="en-US" sz="4000" dirty="0">
              <a:latin typeface="+mj-lt"/>
            </a:endParaRPr>
          </a:p>
        </p:txBody>
      </p:sp>
      <p:sp>
        <p:nvSpPr>
          <p:cNvPr id="6" name="Text Placeholder 2">
            <a:extLst>
              <a:ext uri="{FF2B5EF4-FFF2-40B4-BE49-F238E27FC236}">
                <a16:creationId xmlns:a16="http://schemas.microsoft.com/office/drawing/2014/main" id="{6575FB84-FF7C-D24B-8604-073EB74C9F73}"/>
              </a:ext>
            </a:extLst>
          </p:cNvPr>
          <p:cNvSpPr txBox="1">
            <a:spLocks/>
          </p:cNvSpPr>
          <p:nvPr/>
        </p:nvSpPr>
        <p:spPr>
          <a:xfrm>
            <a:off x="182944" y="963868"/>
            <a:ext cx="7537757" cy="34533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r>
              <a:rPr lang="en-US" sz="1800" dirty="0" err="1">
                <a:latin typeface="Verdana" panose="020B0604030504040204" pitchFamily="34" charset="0"/>
                <a:ea typeface="Verdana" panose="020B0604030504040204" pitchFamily="34" charset="0"/>
              </a:rPr>
              <a:t>Convnets</a:t>
            </a:r>
            <a:r>
              <a:rPr lang="en-US" sz="1800" dirty="0">
                <a:latin typeface="Verdana" panose="020B0604030504040204" pitchFamily="34" charset="0"/>
                <a:ea typeface="Verdana" panose="020B0604030504040204" pitchFamily="34" charset="0"/>
              </a:rPr>
              <a:t> are the fundamental component that perform feature extraction  </a:t>
            </a:r>
          </a:p>
          <a:p>
            <a:r>
              <a:rPr lang="en-US" sz="1800" dirty="0">
                <a:latin typeface="Verdana" panose="020B0604030504040204" pitchFamily="34" charset="0"/>
                <a:ea typeface="Verdana" panose="020B0604030504040204" pitchFamily="34" charset="0"/>
              </a:rPr>
              <a:t>Convolutions operate over 3D tensors, called feature maps, with two spatial axes (height and width) as well as a depth axis (also called the channels axis). </a:t>
            </a:r>
          </a:p>
          <a:p>
            <a:r>
              <a:rPr lang="en-CA" sz="1800" dirty="0">
                <a:latin typeface="Verdana" panose="020B0604030504040204" pitchFamily="34" charset="0"/>
                <a:ea typeface="Verdana" panose="020B0604030504040204" pitchFamily="34" charset="0"/>
              </a:rPr>
              <a:t>Non linear activation function(</a:t>
            </a:r>
            <a:r>
              <a:rPr lang="en-CA" sz="1800" dirty="0" err="1">
                <a:latin typeface="Verdana" panose="020B0604030504040204" pitchFamily="34" charset="0"/>
                <a:ea typeface="Verdana" panose="020B0604030504040204" pitchFamily="34" charset="0"/>
              </a:rPr>
              <a:t>ReLU</a:t>
            </a:r>
            <a:r>
              <a:rPr lang="en-CA" sz="1800" dirty="0">
                <a:latin typeface="Verdana" panose="020B0604030504040204" pitchFamily="34" charset="0"/>
                <a:ea typeface="Verdana" panose="020B0604030504040204" pitchFamily="34" charset="0"/>
              </a:rPr>
              <a:t>)</a:t>
            </a:r>
            <a:endParaRPr lang="en-US" sz="1800" dirty="0">
              <a:latin typeface="Verdana" panose="020B0604030504040204" pitchFamily="34" charset="0"/>
              <a:ea typeface="Verdana" panose="020B0604030504040204" pitchFamily="34" charset="0"/>
            </a:endParaRPr>
          </a:p>
          <a:p>
            <a:r>
              <a:rPr lang="en-US" sz="1800" dirty="0">
                <a:latin typeface="Verdana" panose="020B0604030504040204" pitchFamily="34" charset="0"/>
                <a:ea typeface="Verdana" panose="020B0604030504040204" pitchFamily="34" charset="0"/>
              </a:rPr>
              <a:t>Max pooling Operation - Extracts features from the input feature maps and outputs  the maximum value of each channel.</a:t>
            </a:r>
          </a:p>
          <a:p>
            <a:r>
              <a:rPr lang="en-CA" sz="1800" dirty="0">
                <a:latin typeface="Verdana" panose="020B0604030504040204" pitchFamily="34" charset="0"/>
                <a:ea typeface="Verdana" panose="020B0604030504040204" pitchFamily="34" charset="0"/>
              </a:rPr>
              <a:t>Fully connected layer(dense layer)-Final convolution layer or pooling layer is flattened to one dimensional array</a:t>
            </a:r>
            <a:br>
              <a:rPr lang="en-CA" sz="1800" dirty="0">
                <a:latin typeface="Verdana" panose="020B0604030504040204" pitchFamily="34" charset="0"/>
                <a:ea typeface="Verdana" panose="020B0604030504040204" pitchFamily="34" charset="0"/>
              </a:rPr>
            </a:br>
            <a:endParaRPr lang="en-US" sz="1800" dirty="0">
              <a:latin typeface="Verdana" panose="020B0604030504040204" pitchFamily="34" charset="0"/>
              <a:ea typeface="Verdana" panose="020B0604030504040204" pitchFamily="34" charset="0"/>
            </a:endParaRPr>
          </a:p>
          <a:p>
            <a:endParaRPr lang="en-US" sz="2000" dirty="0">
              <a:latin typeface="+mn-lt"/>
            </a:endParaRPr>
          </a:p>
        </p:txBody>
      </p:sp>
    </p:spTree>
    <p:extLst>
      <p:ext uri="{BB962C8B-B14F-4D97-AF65-F5344CB8AC3E}">
        <p14:creationId xmlns:p14="http://schemas.microsoft.com/office/powerpoint/2010/main" val="2494721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B6453-632A-BF49-9E28-D12E4C920F0C}"/>
              </a:ext>
            </a:extLst>
          </p:cNvPr>
          <p:cNvSpPr>
            <a:spLocks noGrp="1"/>
          </p:cNvSpPr>
          <p:nvPr>
            <p:ph type="title"/>
          </p:nvPr>
        </p:nvSpPr>
        <p:spPr>
          <a:xfrm>
            <a:off x="91530" y="112357"/>
            <a:ext cx="7563303" cy="857400"/>
          </a:xfrm>
        </p:spPr>
        <p:txBody>
          <a:bodyPr/>
          <a:lstStyle/>
          <a:p>
            <a:r>
              <a:rPr lang="en-US" sz="4000" dirty="0">
                <a:latin typeface="+mj-lt"/>
              </a:rPr>
              <a:t>MODEL</a:t>
            </a:r>
          </a:p>
        </p:txBody>
      </p:sp>
      <p:sp>
        <p:nvSpPr>
          <p:cNvPr id="3" name="Text Placeholder 2">
            <a:extLst>
              <a:ext uri="{FF2B5EF4-FFF2-40B4-BE49-F238E27FC236}">
                <a16:creationId xmlns:a16="http://schemas.microsoft.com/office/drawing/2014/main" id="{3722D049-FBCF-624E-9A49-0D661028F7A4}"/>
              </a:ext>
            </a:extLst>
          </p:cNvPr>
          <p:cNvSpPr>
            <a:spLocks noGrp="1"/>
          </p:cNvSpPr>
          <p:nvPr>
            <p:ph type="body" idx="1"/>
          </p:nvPr>
        </p:nvSpPr>
        <p:spPr>
          <a:xfrm>
            <a:off x="91529" y="1081499"/>
            <a:ext cx="7563303" cy="3638701"/>
          </a:xfrm>
        </p:spPr>
        <p:txBody>
          <a:bodyPr/>
          <a:lstStyle/>
          <a:p>
            <a:pPr marL="76200" indent="0">
              <a:buNone/>
            </a:pPr>
            <a:r>
              <a:rPr lang="en-US" sz="2000" dirty="0"/>
              <a:t>The depth of the feature maps progressively increases in the network (from 32 to 128), whereas the size of the feature maps decreases (from 148 × 148 to 7 × 7).</a:t>
            </a:r>
          </a:p>
          <a:p>
            <a:pPr marL="76200" indent="0">
              <a:buNone/>
            </a:pPr>
            <a:endParaRPr lang="en-US" sz="2000" dirty="0">
              <a:latin typeface="+mn-lt"/>
            </a:endParaRPr>
          </a:p>
          <a:p>
            <a:endParaRPr lang="en-US" sz="2000" dirty="0">
              <a:latin typeface="+mn-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72" y="2244225"/>
            <a:ext cx="7108425" cy="2808624"/>
          </a:xfrm>
          <a:prstGeom prst="rect">
            <a:avLst/>
          </a:prstGeom>
        </p:spPr>
      </p:pic>
    </p:spTree>
    <p:extLst>
      <p:ext uri="{BB962C8B-B14F-4D97-AF65-F5344CB8AC3E}">
        <p14:creationId xmlns:p14="http://schemas.microsoft.com/office/powerpoint/2010/main" val="1771311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B6453-632A-BF49-9E28-D12E4C920F0C}"/>
              </a:ext>
            </a:extLst>
          </p:cNvPr>
          <p:cNvSpPr>
            <a:spLocks noGrp="1"/>
          </p:cNvSpPr>
          <p:nvPr>
            <p:ph type="title"/>
          </p:nvPr>
        </p:nvSpPr>
        <p:spPr>
          <a:xfrm>
            <a:off x="91530" y="112357"/>
            <a:ext cx="7563303" cy="857400"/>
          </a:xfrm>
        </p:spPr>
        <p:txBody>
          <a:bodyPr/>
          <a:lstStyle/>
          <a:p>
            <a:r>
              <a:rPr lang="en-US" sz="3200" dirty="0">
                <a:latin typeface="+mj-lt"/>
              </a:rPr>
              <a:t>ACTIVATION LAYERS AND PREDICTION</a:t>
            </a:r>
          </a:p>
        </p:txBody>
      </p:sp>
      <p:pic>
        <p:nvPicPr>
          <p:cNvPr id="4" name="Content Placeholder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716" y="1442270"/>
            <a:ext cx="4569807" cy="2824785"/>
          </a:xfrm>
          <a:prstGeom prst="rect">
            <a:avLst/>
          </a:prstGeom>
          <a:noFill/>
          <a:ln>
            <a:noFill/>
          </a:ln>
        </p:spPr>
      </p:pic>
      <p:sp>
        <p:nvSpPr>
          <p:cNvPr id="5" name="Rectangle 4"/>
          <p:cNvSpPr/>
          <p:nvPr/>
        </p:nvSpPr>
        <p:spPr>
          <a:xfrm>
            <a:off x="5040536" y="2146195"/>
            <a:ext cx="2894341" cy="523220"/>
          </a:xfrm>
          <a:prstGeom prst="rect">
            <a:avLst/>
          </a:prstGeom>
        </p:spPr>
        <p:txBody>
          <a:bodyPr wrap="square">
            <a:spAutoFit/>
          </a:bodyPr>
          <a:lstStyle/>
          <a:p>
            <a:pPr marL="0" indent="0">
              <a:buNone/>
            </a:pPr>
            <a:r>
              <a:rPr lang="en-CA" dirty="0"/>
              <a:t>Prediction Score :0.508</a:t>
            </a:r>
          </a:p>
          <a:p>
            <a:pPr marL="0" indent="0">
              <a:buNone/>
            </a:pPr>
            <a:r>
              <a:rPr lang="en-CA" dirty="0"/>
              <a:t>Prediction  :Class 0</a:t>
            </a:r>
          </a:p>
        </p:txBody>
      </p:sp>
    </p:spTree>
    <p:extLst>
      <p:ext uri="{BB962C8B-B14F-4D97-AF65-F5344CB8AC3E}">
        <p14:creationId xmlns:p14="http://schemas.microsoft.com/office/powerpoint/2010/main" val="2864935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B6453-632A-BF49-9E28-D12E4C920F0C}"/>
              </a:ext>
            </a:extLst>
          </p:cNvPr>
          <p:cNvSpPr>
            <a:spLocks noGrp="1"/>
          </p:cNvSpPr>
          <p:nvPr>
            <p:ph type="title"/>
          </p:nvPr>
        </p:nvSpPr>
        <p:spPr>
          <a:xfrm>
            <a:off x="91530" y="112357"/>
            <a:ext cx="7563303" cy="857400"/>
          </a:xfrm>
        </p:spPr>
        <p:txBody>
          <a:bodyPr/>
          <a:lstStyle/>
          <a:p>
            <a:r>
              <a:rPr lang="en-US" sz="4000" dirty="0">
                <a:latin typeface="+mj-lt"/>
              </a:rPr>
              <a:t>DATA AUGMENTATION</a:t>
            </a:r>
          </a:p>
        </p:txBody>
      </p:sp>
      <p:sp>
        <p:nvSpPr>
          <p:cNvPr id="3" name="Text Placeholder 2">
            <a:extLst>
              <a:ext uri="{FF2B5EF4-FFF2-40B4-BE49-F238E27FC236}">
                <a16:creationId xmlns:a16="http://schemas.microsoft.com/office/drawing/2014/main" id="{3722D049-FBCF-624E-9A49-0D661028F7A4}"/>
              </a:ext>
            </a:extLst>
          </p:cNvPr>
          <p:cNvSpPr>
            <a:spLocks noGrp="1"/>
          </p:cNvSpPr>
          <p:nvPr>
            <p:ph type="body" idx="1"/>
          </p:nvPr>
        </p:nvSpPr>
        <p:spPr>
          <a:xfrm>
            <a:off x="91529" y="1081499"/>
            <a:ext cx="7563303" cy="3638701"/>
          </a:xfrm>
        </p:spPr>
        <p:txBody>
          <a:bodyPr/>
          <a:lstStyle/>
          <a:p>
            <a:r>
              <a:rPr lang="en-US" sz="2000" dirty="0">
                <a:latin typeface="+mn-lt"/>
              </a:rPr>
              <a:t>To avoid overfitting</a:t>
            </a:r>
          </a:p>
          <a:p>
            <a:r>
              <a:rPr lang="en-US" sz="2000" dirty="0">
                <a:latin typeface="+mn-lt"/>
              </a:rPr>
              <a:t>Approach of generating more training data from existing training samples, by augmenting the samples via a number of random transformations that yield believable-looking images</a:t>
            </a:r>
          </a:p>
          <a:p>
            <a:r>
              <a:rPr lang="en-US" sz="2000" dirty="0">
                <a:latin typeface="+mn-lt"/>
              </a:rPr>
              <a:t>Model will never see the exact same picture twice, helps expose the model to more aspects of the data</a:t>
            </a:r>
          </a:p>
          <a:p>
            <a:endParaRPr lang="en-US" sz="2000" dirty="0">
              <a:latin typeface="+mn-lt"/>
            </a:endParaRPr>
          </a:p>
        </p:txBody>
      </p:sp>
    </p:spTree>
    <p:extLst>
      <p:ext uri="{BB962C8B-B14F-4D97-AF65-F5344CB8AC3E}">
        <p14:creationId xmlns:p14="http://schemas.microsoft.com/office/powerpoint/2010/main" val="106648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B6453-632A-BF49-9E28-D12E4C920F0C}"/>
              </a:ext>
            </a:extLst>
          </p:cNvPr>
          <p:cNvSpPr>
            <a:spLocks noGrp="1"/>
          </p:cNvSpPr>
          <p:nvPr>
            <p:ph type="title"/>
          </p:nvPr>
        </p:nvSpPr>
        <p:spPr>
          <a:xfrm>
            <a:off x="91530" y="112357"/>
            <a:ext cx="7563303" cy="857400"/>
          </a:xfrm>
        </p:spPr>
        <p:txBody>
          <a:bodyPr/>
          <a:lstStyle/>
          <a:p>
            <a:r>
              <a:rPr lang="en-US" sz="4000" dirty="0">
                <a:latin typeface="+mj-lt"/>
              </a:rPr>
              <a:t>DATA AUGMENTATION EXAMPLE</a:t>
            </a:r>
          </a:p>
        </p:txBody>
      </p:sp>
      <p:sp>
        <p:nvSpPr>
          <p:cNvPr id="3" name="Text Placeholder 2">
            <a:extLst>
              <a:ext uri="{FF2B5EF4-FFF2-40B4-BE49-F238E27FC236}">
                <a16:creationId xmlns:a16="http://schemas.microsoft.com/office/drawing/2014/main" id="{3722D049-FBCF-624E-9A49-0D661028F7A4}"/>
              </a:ext>
            </a:extLst>
          </p:cNvPr>
          <p:cNvSpPr>
            <a:spLocks noGrp="1"/>
          </p:cNvSpPr>
          <p:nvPr>
            <p:ph type="body" idx="1"/>
          </p:nvPr>
        </p:nvSpPr>
        <p:spPr>
          <a:xfrm>
            <a:off x="91530" y="1081499"/>
            <a:ext cx="5011812" cy="3799420"/>
          </a:xfrm>
        </p:spPr>
        <p:txBody>
          <a:bodyPr/>
          <a:lstStyle/>
          <a:p>
            <a:r>
              <a:rPr lang="en-US" sz="2000" dirty="0">
                <a:latin typeface="+mn-lt"/>
              </a:rPr>
              <a:t>Choose one image to augment</a:t>
            </a:r>
          </a:p>
          <a:p>
            <a:r>
              <a:rPr lang="en-US" sz="2000" dirty="0">
                <a:latin typeface="+mn-lt"/>
              </a:rPr>
              <a:t>Read the image and resizes it</a:t>
            </a:r>
          </a:p>
          <a:p>
            <a:r>
              <a:rPr lang="en-US" sz="2000" dirty="0">
                <a:latin typeface="+mn-lt"/>
              </a:rPr>
              <a:t>Convert it to an array with shape (150, 150, 3)</a:t>
            </a:r>
          </a:p>
          <a:p>
            <a:r>
              <a:rPr lang="en-US" sz="2000" dirty="0">
                <a:latin typeface="+mn-lt"/>
              </a:rPr>
              <a:t>Reshape it to (1, 150, 150, 3)</a:t>
            </a:r>
          </a:p>
          <a:p>
            <a:r>
              <a:rPr lang="en-US" sz="2000" dirty="0">
                <a:latin typeface="+mn-lt"/>
              </a:rPr>
              <a:t>Generate batches of randomly transformed images</a:t>
            </a:r>
          </a:p>
          <a:p>
            <a:r>
              <a:rPr lang="en-US" sz="2000" dirty="0">
                <a:latin typeface="+mn-lt"/>
              </a:rPr>
              <a:t>Loops indefinitely, so a breakpoint is needed</a:t>
            </a:r>
          </a:p>
          <a:p>
            <a:r>
              <a:rPr lang="en-US" sz="2000" dirty="0">
                <a:latin typeface="+mn-lt"/>
              </a:rPr>
              <a:t>Plot the images</a:t>
            </a:r>
          </a:p>
        </p:txBody>
      </p:sp>
      <p:pic>
        <p:nvPicPr>
          <p:cNvPr id="7" name="Picture 6">
            <a:extLst>
              <a:ext uri="{FF2B5EF4-FFF2-40B4-BE49-F238E27FC236}">
                <a16:creationId xmlns:a16="http://schemas.microsoft.com/office/drawing/2014/main" id="{EC5D0C17-BCCD-A743-BFDD-0A299314B32F}"/>
              </a:ext>
            </a:extLst>
          </p:cNvPr>
          <p:cNvPicPr>
            <a:picLocks noChangeAspect="1"/>
          </p:cNvPicPr>
          <p:nvPr/>
        </p:nvPicPr>
        <p:blipFill rotWithShape="1">
          <a:blip r:embed="rId3"/>
          <a:srcRect l="8378" t="2902" r="10530" b="5283"/>
          <a:stretch/>
        </p:blipFill>
        <p:spPr>
          <a:xfrm>
            <a:off x="5115699" y="902059"/>
            <a:ext cx="3707116" cy="4059443"/>
          </a:xfrm>
          <a:prstGeom prst="rect">
            <a:avLst/>
          </a:prstGeom>
        </p:spPr>
      </p:pic>
    </p:spTree>
    <p:extLst>
      <p:ext uri="{BB962C8B-B14F-4D97-AF65-F5344CB8AC3E}">
        <p14:creationId xmlns:p14="http://schemas.microsoft.com/office/powerpoint/2010/main" val="1953979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B6453-632A-BF49-9E28-D12E4C920F0C}"/>
              </a:ext>
            </a:extLst>
          </p:cNvPr>
          <p:cNvSpPr>
            <a:spLocks noGrp="1"/>
          </p:cNvSpPr>
          <p:nvPr>
            <p:ph type="title"/>
          </p:nvPr>
        </p:nvSpPr>
        <p:spPr>
          <a:xfrm>
            <a:off x="91530" y="112357"/>
            <a:ext cx="7563303" cy="857400"/>
          </a:xfrm>
        </p:spPr>
        <p:txBody>
          <a:bodyPr/>
          <a:lstStyle/>
          <a:p>
            <a:r>
              <a:rPr lang="en-US" sz="4000" dirty="0">
                <a:latin typeface="+mj-lt"/>
              </a:rPr>
              <a:t>ACCURACY AND LOSS CURVE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530" y="1434799"/>
            <a:ext cx="4496846" cy="271565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8976" y="1434799"/>
            <a:ext cx="4542462" cy="2743200"/>
          </a:xfrm>
          <a:prstGeom prst="rect">
            <a:avLst/>
          </a:prstGeom>
        </p:spPr>
      </p:pic>
      <p:sp>
        <p:nvSpPr>
          <p:cNvPr id="3" name="TextBox 2"/>
          <p:cNvSpPr txBox="1"/>
          <p:nvPr/>
        </p:nvSpPr>
        <p:spPr>
          <a:xfrm>
            <a:off x="468536" y="1209124"/>
            <a:ext cx="2343911" cy="307777"/>
          </a:xfrm>
          <a:prstGeom prst="rect">
            <a:avLst/>
          </a:prstGeom>
          <a:noFill/>
        </p:spPr>
        <p:txBody>
          <a:bodyPr wrap="none" rtlCol="0">
            <a:spAutoFit/>
          </a:bodyPr>
          <a:lstStyle/>
          <a:p>
            <a:r>
              <a:rPr lang="en-CA" dirty="0"/>
              <a:t>Before Data Augmentation </a:t>
            </a:r>
          </a:p>
        </p:txBody>
      </p:sp>
      <p:sp>
        <p:nvSpPr>
          <p:cNvPr id="7" name="TextBox 6"/>
          <p:cNvSpPr txBox="1"/>
          <p:nvPr/>
        </p:nvSpPr>
        <p:spPr>
          <a:xfrm>
            <a:off x="4724401" y="1127022"/>
            <a:ext cx="2194832" cy="307777"/>
          </a:xfrm>
          <a:prstGeom prst="rect">
            <a:avLst/>
          </a:prstGeom>
          <a:noFill/>
        </p:spPr>
        <p:txBody>
          <a:bodyPr wrap="none" rtlCol="0">
            <a:spAutoFit/>
          </a:bodyPr>
          <a:lstStyle/>
          <a:p>
            <a:r>
              <a:rPr lang="en-CA" dirty="0"/>
              <a:t>After Data Augmentation </a:t>
            </a:r>
          </a:p>
        </p:txBody>
      </p:sp>
    </p:spTree>
    <p:extLst>
      <p:ext uri="{BB962C8B-B14F-4D97-AF65-F5344CB8AC3E}">
        <p14:creationId xmlns:p14="http://schemas.microsoft.com/office/powerpoint/2010/main" val="19486171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76"/>
        <p:cNvGrpSpPr/>
        <p:nvPr/>
      </p:nvGrpSpPr>
      <p:grpSpPr>
        <a:xfrm>
          <a:off x="0" y="0"/>
          <a:ext cx="0" cy="0"/>
          <a:chOff x="0" y="0"/>
          <a:chExt cx="0" cy="0"/>
        </a:xfrm>
      </p:grpSpPr>
      <p:sp>
        <p:nvSpPr>
          <p:cNvPr id="3877" name="Google Shape;3877;p19"/>
          <p:cNvSpPr txBox="1">
            <a:spLocks noGrp="1"/>
          </p:cNvSpPr>
          <p:nvPr>
            <p:ph type="ctrTitle" idx="4294967295"/>
          </p:nvPr>
        </p:nvSpPr>
        <p:spPr>
          <a:xfrm>
            <a:off x="116245" y="188550"/>
            <a:ext cx="54951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rgbClr val="D3EBD5"/>
                </a:solidFill>
                <a:latin typeface="+mj-lt"/>
              </a:rPr>
              <a:t>DEPLOYMENT</a:t>
            </a:r>
            <a:endParaRPr sz="6000" dirty="0">
              <a:solidFill>
                <a:srgbClr val="D3EBD5"/>
              </a:solidFill>
              <a:latin typeface="+mj-lt"/>
            </a:endParaRPr>
          </a:p>
        </p:txBody>
      </p:sp>
      <p:pic>
        <p:nvPicPr>
          <p:cNvPr id="3" name="Picture 2">
            <a:extLst>
              <a:ext uri="{FF2B5EF4-FFF2-40B4-BE49-F238E27FC236}">
                <a16:creationId xmlns:a16="http://schemas.microsoft.com/office/drawing/2014/main" id="{F14AB064-BC18-DF45-9571-BD57E876ACD1}"/>
              </a:ext>
            </a:extLst>
          </p:cNvPr>
          <p:cNvPicPr>
            <a:picLocks noChangeAspect="1"/>
          </p:cNvPicPr>
          <p:nvPr/>
        </p:nvPicPr>
        <p:blipFill>
          <a:blip r:embed="rId3"/>
          <a:stretch>
            <a:fillRect/>
          </a:stretch>
        </p:blipFill>
        <p:spPr>
          <a:xfrm>
            <a:off x="3161009" y="1944301"/>
            <a:ext cx="2641600" cy="1727200"/>
          </a:xfrm>
          <a:prstGeom prst="rect">
            <a:avLst/>
          </a:prstGeom>
        </p:spPr>
      </p:pic>
      <p:sp>
        <p:nvSpPr>
          <p:cNvPr id="4" name="TextBox 3">
            <a:extLst>
              <a:ext uri="{FF2B5EF4-FFF2-40B4-BE49-F238E27FC236}">
                <a16:creationId xmlns:a16="http://schemas.microsoft.com/office/drawing/2014/main" id="{C9EB5250-A2A4-7840-A8EE-3ED601BEECCE}"/>
              </a:ext>
            </a:extLst>
          </p:cNvPr>
          <p:cNvSpPr txBox="1"/>
          <p:nvPr/>
        </p:nvSpPr>
        <p:spPr>
          <a:xfrm>
            <a:off x="153950" y="4902554"/>
            <a:ext cx="4254230" cy="215444"/>
          </a:xfrm>
          <a:prstGeom prst="rect">
            <a:avLst/>
          </a:prstGeom>
          <a:noFill/>
        </p:spPr>
        <p:txBody>
          <a:bodyPr wrap="square" rtlCol="0" anchor="ctr">
            <a:spAutoFit/>
          </a:bodyPr>
          <a:lstStyle/>
          <a:p>
            <a:r>
              <a:rPr lang="en-CA" sz="800" dirty="0">
                <a:solidFill>
                  <a:schemeClr val="bg1"/>
                </a:solidFill>
                <a:latin typeface="+mn-lt"/>
              </a:rPr>
              <a:t>Link: </a:t>
            </a:r>
            <a:r>
              <a:rPr lang="en-CA" sz="800" dirty="0">
                <a:solidFill>
                  <a:schemeClr val="bg1"/>
                </a:solidFill>
                <a:latin typeface="+mn-lt"/>
                <a:hlinkClick r:id="rId4"/>
              </a:rPr>
              <a:t>https://jose-g.shinyapps.io/catsdogs</a:t>
            </a:r>
            <a:endParaRPr lang="en-CA" sz="800" dirty="0">
              <a:solidFill>
                <a:schemeClr val="bg1"/>
              </a:solidFill>
              <a:latin typeface="+mn-l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B6453-632A-BF49-9E28-D12E4C920F0C}"/>
              </a:ext>
            </a:extLst>
          </p:cNvPr>
          <p:cNvSpPr>
            <a:spLocks noGrp="1"/>
          </p:cNvSpPr>
          <p:nvPr>
            <p:ph type="title"/>
          </p:nvPr>
        </p:nvSpPr>
        <p:spPr>
          <a:xfrm>
            <a:off x="91530" y="112357"/>
            <a:ext cx="7563303" cy="857400"/>
          </a:xfrm>
        </p:spPr>
        <p:txBody>
          <a:bodyPr/>
          <a:lstStyle/>
          <a:p>
            <a:r>
              <a:rPr lang="en-US" sz="4000" dirty="0">
                <a:latin typeface="+mj-lt"/>
              </a:rPr>
              <a:t>CONCLUSION</a:t>
            </a:r>
          </a:p>
        </p:txBody>
      </p:sp>
      <p:sp>
        <p:nvSpPr>
          <p:cNvPr id="3" name="Text Placeholder 2">
            <a:extLst>
              <a:ext uri="{FF2B5EF4-FFF2-40B4-BE49-F238E27FC236}">
                <a16:creationId xmlns:a16="http://schemas.microsoft.com/office/drawing/2014/main" id="{3722D049-FBCF-624E-9A49-0D661028F7A4}"/>
              </a:ext>
            </a:extLst>
          </p:cNvPr>
          <p:cNvSpPr>
            <a:spLocks noGrp="1"/>
          </p:cNvSpPr>
          <p:nvPr>
            <p:ph type="body" idx="1"/>
          </p:nvPr>
        </p:nvSpPr>
        <p:spPr>
          <a:xfrm>
            <a:off x="91529" y="1081499"/>
            <a:ext cx="7563303" cy="3638701"/>
          </a:xfrm>
        </p:spPr>
        <p:txBody>
          <a:bodyPr/>
          <a:lstStyle/>
          <a:p>
            <a:pPr>
              <a:lnSpc>
                <a:spcPct val="80000"/>
              </a:lnSpc>
            </a:pPr>
            <a:r>
              <a:rPr lang="en-US" sz="2000" dirty="0">
                <a:latin typeface="+mn-lt"/>
              </a:rPr>
              <a:t>Effectiveness of CNN models at classifying images used in HIP or CAPTCHA systems pose a risk</a:t>
            </a:r>
          </a:p>
          <a:p>
            <a:pPr>
              <a:lnSpc>
                <a:spcPct val="80000"/>
              </a:lnSpc>
            </a:pPr>
            <a:r>
              <a:rPr lang="en-US" sz="2000" dirty="0">
                <a:latin typeface="+mn-lt"/>
              </a:rPr>
              <a:t>Image HIP systems can improve security by:</a:t>
            </a:r>
          </a:p>
          <a:p>
            <a:pPr lvl="1">
              <a:lnSpc>
                <a:spcPct val="80000"/>
              </a:lnSpc>
            </a:pPr>
            <a:r>
              <a:rPr lang="en-US" sz="2000" dirty="0">
                <a:latin typeface="+mn-lt"/>
              </a:rPr>
              <a:t>Using a diverse set of images</a:t>
            </a:r>
          </a:p>
          <a:p>
            <a:pPr lvl="1">
              <a:lnSpc>
                <a:spcPct val="80000"/>
              </a:lnSpc>
            </a:pPr>
            <a:r>
              <a:rPr lang="en-US" sz="2000" dirty="0">
                <a:latin typeface="+mn-lt"/>
              </a:rPr>
              <a:t>Implement use of other mediums (e.g. Video, Audio)</a:t>
            </a:r>
          </a:p>
          <a:p>
            <a:pPr lvl="1">
              <a:lnSpc>
                <a:spcPct val="80000"/>
              </a:lnSpc>
            </a:pPr>
            <a:r>
              <a:rPr lang="en-US" sz="2000" dirty="0">
                <a:latin typeface="+mn-lt"/>
              </a:rPr>
              <a:t>Implementing interactive challenges</a:t>
            </a:r>
          </a:p>
          <a:p>
            <a:pPr lvl="1">
              <a:lnSpc>
                <a:spcPct val="80000"/>
              </a:lnSpc>
            </a:pPr>
            <a:r>
              <a:rPr lang="en-US" sz="2000" dirty="0">
                <a:latin typeface="+mn-lt"/>
              </a:rPr>
              <a:t>Frequent refresh of data used</a:t>
            </a:r>
          </a:p>
          <a:p>
            <a:pPr>
              <a:lnSpc>
                <a:spcPct val="80000"/>
              </a:lnSpc>
            </a:pPr>
            <a:r>
              <a:rPr lang="en-US" sz="2000" dirty="0">
                <a:latin typeface="+mn-lt"/>
              </a:rPr>
              <a:t>Future work – Improve Accuracy</a:t>
            </a:r>
          </a:p>
          <a:p>
            <a:pPr lvl="1">
              <a:lnSpc>
                <a:spcPct val="80000"/>
              </a:lnSpc>
            </a:pPr>
            <a:r>
              <a:rPr lang="en-US" sz="2000" dirty="0">
                <a:latin typeface="+mn-lt"/>
              </a:rPr>
              <a:t>Use of pre-trained networks &amp; fine-tuned pre-trained models</a:t>
            </a:r>
          </a:p>
        </p:txBody>
      </p:sp>
    </p:spTree>
    <p:extLst>
      <p:ext uri="{BB962C8B-B14F-4D97-AF65-F5344CB8AC3E}">
        <p14:creationId xmlns:p14="http://schemas.microsoft.com/office/powerpoint/2010/main" val="3852400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B6453-632A-BF49-9E28-D12E4C920F0C}"/>
              </a:ext>
            </a:extLst>
          </p:cNvPr>
          <p:cNvSpPr>
            <a:spLocks noGrp="1"/>
          </p:cNvSpPr>
          <p:nvPr>
            <p:ph type="title"/>
          </p:nvPr>
        </p:nvSpPr>
        <p:spPr>
          <a:xfrm>
            <a:off x="91530" y="112357"/>
            <a:ext cx="7563303" cy="857400"/>
          </a:xfrm>
        </p:spPr>
        <p:txBody>
          <a:bodyPr/>
          <a:lstStyle/>
          <a:p>
            <a:r>
              <a:rPr lang="en-US" sz="4000" dirty="0">
                <a:latin typeface="+mj-lt"/>
              </a:rPr>
              <a:t>REFERENCES</a:t>
            </a:r>
          </a:p>
        </p:txBody>
      </p:sp>
      <p:sp>
        <p:nvSpPr>
          <p:cNvPr id="3" name="Rectangle 2">
            <a:extLst>
              <a:ext uri="{FF2B5EF4-FFF2-40B4-BE49-F238E27FC236}">
                <a16:creationId xmlns:a16="http://schemas.microsoft.com/office/drawing/2014/main" id="{793FE81F-5FCE-4D43-B757-8B7039F6F7E6}"/>
              </a:ext>
            </a:extLst>
          </p:cNvPr>
          <p:cNvSpPr/>
          <p:nvPr/>
        </p:nvSpPr>
        <p:spPr>
          <a:xfrm>
            <a:off x="91529" y="847242"/>
            <a:ext cx="7563303" cy="4221605"/>
          </a:xfrm>
          <a:prstGeom prst="rect">
            <a:avLst/>
          </a:prstGeom>
        </p:spPr>
        <p:txBody>
          <a:bodyPr wrap="square">
            <a:spAutoFit/>
          </a:bodyPr>
          <a:lstStyle/>
          <a:p>
            <a:pPr marL="357188" indent="-179388">
              <a:lnSpc>
                <a:spcPct val="150000"/>
              </a:lnSpc>
            </a:pPr>
            <a:r>
              <a:rPr lang="en-CA" sz="900" dirty="0"/>
              <a:t>Allaire, J. (2020). TensorFlow for R - Basic Image Classification. Retrieved July 10, 2020, from </a:t>
            </a:r>
            <a:r>
              <a:rPr lang="en-CA" sz="900" dirty="0">
                <a:hlinkClick r:id="rId3"/>
              </a:rPr>
              <a:t>https://tensorflow.rstudio.com/tutorials/beginners/basic-ml/tutorial_basic_classification/</a:t>
            </a:r>
            <a:endParaRPr lang="en-CA" sz="900" dirty="0"/>
          </a:p>
          <a:p>
            <a:pPr marL="357188" indent="-179388">
              <a:lnSpc>
                <a:spcPct val="150000"/>
              </a:lnSpc>
            </a:pPr>
            <a:r>
              <a:rPr lang="en-CA" sz="900" dirty="0"/>
              <a:t>Basso, A., &amp; </a:t>
            </a:r>
            <a:r>
              <a:rPr lang="en-CA" sz="900" dirty="0" err="1"/>
              <a:t>Bergadano</a:t>
            </a:r>
            <a:r>
              <a:rPr lang="en-CA" sz="900" dirty="0"/>
              <a:t>, F. (2010). Anti-bot Strategies Based on Human Interactive Proofs. 10.1007/978-3-642-04117-4_15.</a:t>
            </a:r>
          </a:p>
          <a:p>
            <a:pPr marL="357188" indent="-179388">
              <a:lnSpc>
                <a:spcPct val="150000"/>
              </a:lnSpc>
            </a:pPr>
            <a:r>
              <a:rPr lang="en-CA" sz="900" dirty="0"/>
              <a:t>Brownlee, J. (2019, July 05). How to Configure Image Data Augmentation in </a:t>
            </a:r>
            <a:r>
              <a:rPr lang="en-CA" sz="900" dirty="0" err="1"/>
              <a:t>Keras</a:t>
            </a:r>
            <a:r>
              <a:rPr lang="en-CA" sz="900" dirty="0"/>
              <a:t>. Retrieved July 10, 2020, from </a:t>
            </a:r>
            <a:r>
              <a:rPr lang="en-CA" sz="900" dirty="0">
                <a:hlinkClick r:id="rId4"/>
              </a:rPr>
              <a:t>https://machinelearningmastery.com/how-to-configure-image-data-augmentation-when-training-deep-learning-neural-networks/</a:t>
            </a:r>
            <a:endParaRPr lang="en-CA" sz="900" dirty="0"/>
          </a:p>
          <a:p>
            <a:pPr marL="357188" indent="-179388">
              <a:lnSpc>
                <a:spcPct val="150000"/>
              </a:lnSpc>
            </a:pPr>
            <a:r>
              <a:rPr lang="en-CA" sz="900" dirty="0"/>
              <a:t>Brownlee, J. (2019, September 13). Dropout Regularization in Deep Learning Models With </a:t>
            </a:r>
            <a:r>
              <a:rPr lang="en-CA" sz="900" dirty="0" err="1"/>
              <a:t>Keras</a:t>
            </a:r>
            <a:r>
              <a:rPr lang="en-CA" sz="900" dirty="0"/>
              <a:t>. Retrieved July 10, 2020, from </a:t>
            </a:r>
            <a:r>
              <a:rPr lang="en-CA" sz="900" dirty="0">
                <a:hlinkClick r:id="rId5"/>
              </a:rPr>
              <a:t>https://machinelearningmastery.com/dropout-regularization-deep-learning-models-keras/</a:t>
            </a:r>
            <a:endParaRPr lang="en-CA" sz="900" dirty="0"/>
          </a:p>
          <a:p>
            <a:pPr marL="357188" indent="-179388">
              <a:lnSpc>
                <a:spcPct val="150000"/>
              </a:lnSpc>
            </a:pPr>
            <a:r>
              <a:rPr lang="en-CA" sz="900" dirty="0"/>
              <a:t>Carnegie Mellon University. (2010). CAPTCHA: Telling Humans and Computers Apart Automatically. Retrieved July 10, 2020, from </a:t>
            </a:r>
            <a:r>
              <a:rPr lang="en-CA" sz="900" dirty="0">
                <a:hlinkClick r:id="rId6"/>
              </a:rPr>
              <a:t>http://www.captcha.net/</a:t>
            </a:r>
            <a:r>
              <a:rPr lang="en-CA" sz="900" dirty="0"/>
              <a:t> </a:t>
            </a:r>
          </a:p>
          <a:p>
            <a:pPr marL="357188" indent="-179388">
              <a:lnSpc>
                <a:spcPct val="150000"/>
              </a:lnSpc>
            </a:pPr>
            <a:r>
              <a:rPr lang="en-CA" sz="900" dirty="0" err="1"/>
              <a:t>Chellapilla</a:t>
            </a:r>
            <a:r>
              <a:rPr lang="en-CA" sz="900" dirty="0"/>
              <a:t>, K., Larson, K., Simard, P., &amp; Czerwinski, M. (2018, October 17). Designing Human Friendly Human Interaction Proofs (HIPS). Retrieved July 10, 2020, from </a:t>
            </a:r>
            <a:r>
              <a:rPr lang="en-CA" sz="900" dirty="0">
                <a:hlinkClick r:id="rId7"/>
              </a:rPr>
              <a:t>https://www.microsoft.com/en-us/research/publication/designing-human-friendly-human-interaction-proofs-hips/</a:t>
            </a:r>
            <a:r>
              <a:rPr lang="en-CA" sz="900" dirty="0"/>
              <a:t> </a:t>
            </a:r>
          </a:p>
          <a:p>
            <a:pPr marL="357188" indent="-179388">
              <a:lnSpc>
                <a:spcPct val="150000"/>
              </a:lnSpc>
            </a:pPr>
            <a:r>
              <a:rPr lang="en-CA" sz="900" dirty="0"/>
              <a:t>Chollet, F., &amp; Allaire, J. J. (2018). Deep learning for computer vision. In </a:t>
            </a:r>
            <a:r>
              <a:rPr lang="en-CA" sz="900" i="1" dirty="0"/>
              <a:t>Deep Learning with R</a:t>
            </a:r>
            <a:r>
              <a:rPr lang="en-CA" sz="900" dirty="0"/>
              <a:t>. Shelter Island, NY: Manning Publications. Retrieved July 10, 2020, from </a:t>
            </a:r>
            <a:r>
              <a:rPr lang="en-CA" sz="900" dirty="0">
                <a:hlinkClick r:id="rId8"/>
              </a:rPr>
              <a:t>https://livebook.manning.com/book/deep-learning-with-r/chapter-5</a:t>
            </a:r>
            <a:r>
              <a:rPr lang="en-CA" sz="900" dirty="0"/>
              <a:t> </a:t>
            </a:r>
          </a:p>
          <a:p>
            <a:pPr marL="357188" indent="-179388">
              <a:lnSpc>
                <a:spcPct val="150000"/>
              </a:lnSpc>
            </a:pPr>
            <a:r>
              <a:rPr lang="en-CA" sz="900" dirty="0" err="1"/>
              <a:t>Cukierski</a:t>
            </a:r>
            <a:r>
              <a:rPr lang="en-CA" sz="900" dirty="0"/>
              <a:t>, W. (2014). Dogs vs. Cats. Retrieved July 10, 2020, from </a:t>
            </a:r>
            <a:r>
              <a:rPr lang="en-CA" sz="900" dirty="0">
                <a:hlinkClick r:id="rId9"/>
              </a:rPr>
              <a:t>https://www.kaggle.com/c/dogs-vs-cats/data</a:t>
            </a:r>
            <a:endParaRPr lang="en-CA" sz="900" dirty="0"/>
          </a:p>
          <a:p>
            <a:pPr marL="357188" indent="-179388">
              <a:lnSpc>
                <a:spcPct val="150000"/>
              </a:lnSpc>
            </a:pPr>
            <a:r>
              <a:rPr lang="en-CA" sz="900" dirty="0"/>
              <a:t>Gupta, V., &amp; </a:t>
            </a:r>
            <a:r>
              <a:rPr lang="en-CA" sz="900" dirty="0" err="1"/>
              <a:t>Murzova</a:t>
            </a:r>
            <a:r>
              <a:rPr lang="en-CA" sz="900" dirty="0"/>
              <a:t>, A. (2017, November 29). Image Classification using Convolutional Neural Networks in </a:t>
            </a:r>
            <a:r>
              <a:rPr lang="en-CA" sz="900" dirty="0" err="1"/>
              <a:t>Keras</a:t>
            </a:r>
            <a:r>
              <a:rPr lang="en-CA" sz="900" dirty="0"/>
              <a:t>. Retrieved July 10, 2020, from </a:t>
            </a:r>
            <a:r>
              <a:rPr lang="en-CA" sz="900" dirty="0">
                <a:hlinkClick r:id="rId10"/>
              </a:rPr>
              <a:t>https://www.learnopencv.com/image-classification-using-convolutional-neural-networks-in-keras/</a:t>
            </a:r>
            <a:r>
              <a:rPr lang="en-CA" sz="900" dirty="0"/>
              <a:t> </a:t>
            </a:r>
          </a:p>
          <a:p>
            <a:pPr marL="357188" indent="-179388">
              <a:lnSpc>
                <a:spcPct val="150000"/>
              </a:lnSpc>
            </a:pPr>
            <a:r>
              <a:rPr lang="en-CA" sz="900" dirty="0"/>
              <a:t>Microsoft. (2017, October 2). Kaggle Cats and Dogs Dataset. Retrieved July 10, 2020, from </a:t>
            </a:r>
            <a:r>
              <a:rPr lang="en-CA" sz="900" dirty="0">
                <a:hlinkClick r:id="rId11"/>
              </a:rPr>
              <a:t>https://www.microsoft.com/en-us/download/details.aspx?id=54765</a:t>
            </a:r>
            <a:r>
              <a:rPr lang="en-CA" sz="900" dirty="0"/>
              <a:t> </a:t>
            </a:r>
          </a:p>
          <a:p>
            <a:pPr marL="357188" indent="-179388">
              <a:lnSpc>
                <a:spcPct val="150000"/>
              </a:lnSpc>
            </a:pPr>
            <a:r>
              <a:rPr lang="en-CA" sz="900" dirty="0" err="1"/>
              <a:t>Petfinder.com</a:t>
            </a:r>
            <a:r>
              <a:rPr lang="en-CA" sz="900" dirty="0"/>
              <a:t>. (2018, June 22). About Petfinder. Retrieved July 10, 2020, from </a:t>
            </a:r>
            <a:r>
              <a:rPr lang="en-CA" sz="900" dirty="0">
                <a:hlinkClick r:id="rId12"/>
              </a:rPr>
              <a:t>https://www.petfinder.com/about/</a:t>
            </a:r>
            <a:r>
              <a:rPr lang="en-CA" sz="900" dirty="0"/>
              <a:t> </a:t>
            </a:r>
          </a:p>
        </p:txBody>
      </p:sp>
    </p:spTree>
    <p:extLst>
      <p:ext uri="{BB962C8B-B14F-4D97-AF65-F5344CB8AC3E}">
        <p14:creationId xmlns:p14="http://schemas.microsoft.com/office/powerpoint/2010/main" val="2798517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B6453-632A-BF49-9E28-D12E4C920F0C}"/>
              </a:ext>
            </a:extLst>
          </p:cNvPr>
          <p:cNvSpPr>
            <a:spLocks noGrp="1"/>
          </p:cNvSpPr>
          <p:nvPr>
            <p:ph type="title"/>
          </p:nvPr>
        </p:nvSpPr>
        <p:spPr>
          <a:xfrm>
            <a:off x="91530" y="112357"/>
            <a:ext cx="7563303" cy="857400"/>
          </a:xfrm>
        </p:spPr>
        <p:txBody>
          <a:bodyPr/>
          <a:lstStyle/>
          <a:p>
            <a:r>
              <a:rPr lang="en-US" sz="4000" dirty="0">
                <a:solidFill>
                  <a:schemeClr val="bg2"/>
                </a:solidFill>
                <a:latin typeface="+mj-lt"/>
              </a:rPr>
              <a:t>AGENDA</a:t>
            </a:r>
          </a:p>
        </p:txBody>
      </p:sp>
      <p:sp>
        <p:nvSpPr>
          <p:cNvPr id="3" name="Text Placeholder 2">
            <a:extLst>
              <a:ext uri="{FF2B5EF4-FFF2-40B4-BE49-F238E27FC236}">
                <a16:creationId xmlns:a16="http://schemas.microsoft.com/office/drawing/2014/main" id="{3722D049-FBCF-624E-9A49-0D661028F7A4}"/>
              </a:ext>
            </a:extLst>
          </p:cNvPr>
          <p:cNvSpPr>
            <a:spLocks noGrp="1"/>
          </p:cNvSpPr>
          <p:nvPr>
            <p:ph type="body" idx="1"/>
          </p:nvPr>
        </p:nvSpPr>
        <p:spPr>
          <a:xfrm>
            <a:off x="804007" y="1135186"/>
            <a:ext cx="6850826" cy="549537"/>
          </a:xfrm>
        </p:spPr>
        <p:txBody>
          <a:bodyPr anchor="ctr"/>
          <a:lstStyle/>
          <a:p>
            <a:pPr marL="76200" indent="0">
              <a:buNone/>
            </a:pPr>
            <a:r>
              <a:rPr lang="en-US" dirty="0">
                <a:latin typeface="+mn-lt"/>
              </a:rPr>
              <a:t>Overview</a:t>
            </a:r>
          </a:p>
        </p:txBody>
      </p:sp>
      <p:sp>
        <p:nvSpPr>
          <p:cNvPr id="14" name="Google Shape;3931;p24">
            <a:extLst>
              <a:ext uri="{FF2B5EF4-FFF2-40B4-BE49-F238E27FC236}">
                <a16:creationId xmlns:a16="http://schemas.microsoft.com/office/drawing/2014/main" id="{6AFA897F-5FCB-F747-9B77-86CA13C2227B}"/>
              </a:ext>
            </a:extLst>
          </p:cNvPr>
          <p:cNvSpPr/>
          <p:nvPr/>
        </p:nvSpPr>
        <p:spPr>
          <a:xfrm>
            <a:off x="1135139" y="5803027"/>
            <a:ext cx="705875" cy="655860"/>
          </a:xfrm>
          <a:prstGeom prst="ellipse">
            <a:avLst/>
          </a:prstGeom>
          <a:solidFill>
            <a:schemeClr val="accent1"/>
          </a:solidFill>
          <a:ln w="76200"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dirty="0">
              <a:solidFill>
                <a:schemeClr val="bg2">
                  <a:lumMod val="20000"/>
                  <a:lumOff val="80000"/>
                </a:schemeClr>
              </a:solidFill>
              <a:latin typeface="Titillium Web Light"/>
              <a:ea typeface="Titillium Web Light"/>
              <a:cs typeface="Titillium Web Light"/>
              <a:sym typeface="Titillium Web Light"/>
            </a:endParaRPr>
          </a:p>
        </p:txBody>
      </p:sp>
      <p:sp>
        <p:nvSpPr>
          <p:cNvPr id="5" name="Freeform 4197" descr="Icon of shopping cart.">
            <a:extLst>
              <a:ext uri="{FF2B5EF4-FFF2-40B4-BE49-F238E27FC236}">
                <a16:creationId xmlns:a16="http://schemas.microsoft.com/office/drawing/2014/main" id="{BA1A4BAC-383A-4145-8839-D8673B887DB0}"/>
              </a:ext>
            </a:extLst>
          </p:cNvPr>
          <p:cNvSpPr>
            <a:spLocks noEditPoints="1"/>
          </p:cNvSpPr>
          <p:nvPr/>
        </p:nvSpPr>
        <p:spPr bwMode="auto">
          <a:xfrm>
            <a:off x="1297909" y="5956637"/>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Google Shape;3931;p24">
            <a:extLst>
              <a:ext uri="{FF2B5EF4-FFF2-40B4-BE49-F238E27FC236}">
                <a16:creationId xmlns:a16="http://schemas.microsoft.com/office/drawing/2014/main" id="{81C65642-4E68-004B-AE38-AFC2DC875941}"/>
              </a:ext>
            </a:extLst>
          </p:cNvPr>
          <p:cNvSpPr/>
          <p:nvPr/>
        </p:nvSpPr>
        <p:spPr>
          <a:xfrm>
            <a:off x="91530" y="1100706"/>
            <a:ext cx="705875" cy="655860"/>
          </a:xfrm>
          <a:prstGeom prst="ellipse">
            <a:avLst/>
          </a:prstGeom>
          <a:solidFill>
            <a:schemeClr val="accent1"/>
          </a:solidFill>
          <a:ln w="76200"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dirty="0">
              <a:solidFill>
                <a:schemeClr val="bg2">
                  <a:lumMod val="20000"/>
                  <a:lumOff val="80000"/>
                </a:schemeClr>
              </a:solidFill>
              <a:latin typeface="Titillium Web Light"/>
              <a:ea typeface="Titillium Web Light"/>
              <a:cs typeface="Titillium Web Light"/>
              <a:sym typeface="Titillium Web Light"/>
            </a:endParaRPr>
          </a:p>
        </p:txBody>
      </p:sp>
      <p:sp>
        <p:nvSpPr>
          <p:cNvPr id="17" name="Freeform 4346" descr="Icon of box and whisker chart. ">
            <a:extLst>
              <a:ext uri="{FF2B5EF4-FFF2-40B4-BE49-F238E27FC236}">
                <a16:creationId xmlns:a16="http://schemas.microsoft.com/office/drawing/2014/main" id="{7118A5DC-1AE0-E845-A205-668DD0721835}"/>
              </a:ext>
            </a:extLst>
          </p:cNvPr>
          <p:cNvSpPr>
            <a:spLocks noEditPoints="1"/>
          </p:cNvSpPr>
          <p:nvPr/>
        </p:nvSpPr>
        <p:spPr bwMode="auto">
          <a:xfrm>
            <a:off x="264024" y="1274264"/>
            <a:ext cx="360886" cy="265081"/>
          </a:xfrm>
          <a:prstGeom prst="cloudCallout">
            <a:avLst>
              <a:gd name="adj1" fmla="val -24833"/>
              <a:gd name="adj2" fmla="val 70852"/>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Google Shape;3931;p24">
            <a:extLst>
              <a:ext uri="{FF2B5EF4-FFF2-40B4-BE49-F238E27FC236}">
                <a16:creationId xmlns:a16="http://schemas.microsoft.com/office/drawing/2014/main" id="{5E480F89-6D0A-9340-BADE-C36BFC38D082}"/>
              </a:ext>
            </a:extLst>
          </p:cNvPr>
          <p:cNvSpPr/>
          <p:nvPr/>
        </p:nvSpPr>
        <p:spPr>
          <a:xfrm>
            <a:off x="91529" y="1871831"/>
            <a:ext cx="705875" cy="655860"/>
          </a:xfrm>
          <a:prstGeom prst="ellipse">
            <a:avLst/>
          </a:prstGeom>
          <a:solidFill>
            <a:schemeClr val="accent1"/>
          </a:solidFill>
          <a:ln w="76200"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dirty="0">
              <a:solidFill>
                <a:schemeClr val="bg2">
                  <a:lumMod val="20000"/>
                  <a:lumOff val="80000"/>
                </a:schemeClr>
              </a:solidFill>
              <a:latin typeface="Titillium Web Light"/>
              <a:ea typeface="Titillium Web Light"/>
              <a:cs typeface="Titillium Web Light"/>
              <a:sym typeface="Titillium Web Light"/>
            </a:endParaRPr>
          </a:p>
        </p:txBody>
      </p:sp>
      <p:grpSp>
        <p:nvGrpSpPr>
          <p:cNvPr id="7" name="Group 6" descr="Icons of bar chart and line graph.">
            <a:extLst>
              <a:ext uri="{FF2B5EF4-FFF2-40B4-BE49-F238E27FC236}">
                <a16:creationId xmlns:a16="http://schemas.microsoft.com/office/drawing/2014/main" id="{39EB7912-8121-9840-BE2E-BDC5FA43C26B}"/>
              </a:ext>
            </a:extLst>
          </p:cNvPr>
          <p:cNvGrpSpPr/>
          <p:nvPr/>
        </p:nvGrpSpPr>
        <p:grpSpPr>
          <a:xfrm>
            <a:off x="286956" y="2015678"/>
            <a:ext cx="347679" cy="397753"/>
            <a:chOff x="4327625" y="2523011"/>
            <a:chExt cx="287338" cy="328722"/>
          </a:xfrm>
          <a:solidFill>
            <a:schemeClr val="accent5"/>
          </a:solidFill>
        </p:grpSpPr>
        <p:sp>
          <p:nvSpPr>
            <p:cNvPr id="8" name="Freeform 372">
              <a:extLst>
                <a:ext uri="{FF2B5EF4-FFF2-40B4-BE49-F238E27FC236}">
                  <a16:creationId xmlns:a16="http://schemas.microsoft.com/office/drawing/2014/main" id="{FA2E86A4-310C-1B47-8393-4942E4BD2B86}"/>
                </a:ext>
              </a:extLst>
            </p:cNvPr>
            <p:cNvSpPr>
              <a:spLocks/>
            </p:cNvSpPr>
            <p:nvPr/>
          </p:nvSpPr>
          <p:spPr bwMode="auto">
            <a:xfrm>
              <a:off x="4327625" y="265964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373">
              <a:extLst>
                <a:ext uri="{FF2B5EF4-FFF2-40B4-BE49-F238E27FC236}">
                  <a16:creationId xmlns:a16="http://schemas.microsoft.com/office/drawing/2014/main" id="{45E9BD66-8318-224B-A514-BF7388A0BDB2}"/>
                </a:ext>
              </a:extLst>
            </p:cNvPr>
            <p:cNvSpPr>
              <a:spLocks/>
            </p:cNvSpPr>
            <p:nvPr/>
          </p:nvSpPr>
          <p:spPr bwMode="auto">
            <a:xfrm>
              <a:off x="4338638" y="2523011"/>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 name="Google Shape;3931;p24">
            <a:extLst>
              <a:ext uri="{FF2B5EF4-FFF2-40B4-BE49-F238E27FC236}">
                <a16:creationId xmlns:a16="http://schemas.microsoft.com/office/drawing/2014/main" id="{3AA49C88-EF1A-664F-81F6-849EF724B037}"/>
              </a:ext>
            </a:extLst>
          </p:cNvPr>
          <p:cNvSpPr/>
          <p:nvPr/>
        </p:nvSpPr>
        <p:spPr>
          <a:xfrm>
            <a:off x="91528" y="2634473"/>
            <a:ext cx="705875" cy="655860"/>
          </a:xfrm>
          <a:prstGeom prst="ellipse">
            <a:avLst/>
          </a:prstGeom>
          <a:solidFill>
            <a:schemeClr val="accent1"/>
          </a:solidFill>
          <a:ln w="76200"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dirty="0">
              <a:solidFill>
                <a:schemeClr val="bg2">
                  <a:lumMod val="20000"/>
                  <a:lumOff val="80000"/>
                </a:schemeClr>
              </a:solidFill>
              <a:latin typeface="Titillium Web Light"/>
              <a:ea typeface="Titillium Web Light"/>
              <a:cs typeface="Titillium Web Light"/>
              <a:sym typeface="Titillium Web Light"/>
            </a:endParaRPr>
          </a:p>
        </p:txBody>
      </p:sp>
      <p:sp>
        <p:nvSpPr>
          <p:cNvPr id="6" name="Freeform 4344" descr="Icon of wrench. ">
            <a:extLst>
              <a:ext uri="{FF2B5EF4-FFF2-40B4-BE49-F238E27FC236}">
                <a16:creationId xmlns:a16="http://schemas.microsoft.com/office/drawing/2014/main" id="{0E1F60B8-B758-644C-8A96-750EA1F3E56B}"/>
              </a:ext>
            </a:extLst>
          </p:cNvPr>
          <p:cNvSpPr>
            <a:spLocks/>
          </p:cNvSpPr>
          <p:nvPr/>
        </p:nvSpPr>
        <p:spPr bwMode="auto">
          <a:xfrm>
            <a:off x="260639" y="2775405"/>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Google Shape;3931;p24">
            <a:extLst>
              <a:ext uri="{FF2B5EF4-FFF2-40B4-BE49-F238E27FC236}">
                <a16:creationId xmlns:a16="http://schemas.microsoft.com/office/drawing/2014/main" id="{CCE4CAD8-5DF4-E143-8A2D-DE4366458EC1}"/>
              </a:ext>
            </a:extLst>
          </p:cNvPr>
          <p:cNvSpPr/>
          <p:nvPr/>
        </p:nvSpPr>
        <p:spPr>
          <a:xfrm>
            <a:off x="98132" y="3405598"/>
            <a:ext cx="705875" cy="655860"/>
          </a:xfrm>
          <a:prstGeom prst="ellipse">
            <a:avLst/>
          </a:prstGeom>
          <a:solidFill>
            <a:schemeClr val="accent1"/>
          </a:solidFill>
          <a:ln w="76200"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dirty="0">
              <a:solidFill>
                <a:schemeClr val="bg2">
                  <a:lumMod val="20000"/>
                  <a:lumOff val="80000"/>
                </a:schemeClr>
              </a:solidFill>
              <a:latin typeface="Titillium Web Light"/>
              <a:ea typeface="Titillium Web Light"/>
              <a:cs typeface="Titillium Web Light"/>
              <a:sym typeface="Titillium Web Light"/>
            </a:endParaRPr>
          </a:p>
        </p:txBody>
      </p:sp>
      <p:sp>
        <p:nvSpPr>
          <p:cNvPr id="22" name="Google Shape;3931;p24">
            <a:extLst>
              <a:ext uri="{FF2B5EF4-FFF2-40B4-BE49-F238E27FC236}">
                <a16:creationId xmlns:a16="http://schemas.microsoft.com/office/drawing/2014/main" id="{5CCB872C-71FE-7249-98BD-E3A0065A6101}"/>
              </a:ext>
            </a:extLst>
          </p:cNvPr>
          <p:cNvSpPr/>
          <p:nvPr/>
        </p:nvSpPr>
        <p:spPr>
          <a:xfrm>
            <a:off x="91527" y="4168240"/>
            <a:ext cx="705875" cy="655860"/>
          </a:xfrm>
          <a:prstGeom prst="ellipse">
            <a:avLst/>
          </a:prstGeom>
          <a:solidFill>
            <a:schemeClr val="accent1"/>
          </a:solidFill>
          <a:ln w="76200"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dirty="0">
              <a:solidFill>
                <a:schemeClr val="bg2">
                  <a:lumMod val="20000"/>
                  <a:lumOff val="80000"/>
                </a:schemeClr>
              </a:solidFill>
              <a:latin typeface="Titillium Web Light"/>
              <a:ea typeface="Titillium Web Light"/>
              <a:cs typeface="Titillium Web Light"/>
              <a:sym typeface="Titillium Web Light"/>
            </a:endParaRPr>
          </a:p>
        </p:txBody>
      </p:sp>
      <p:grpSp>
        <p:nvGrpSpPr>
          <p:cNvPr id="10" name="Group 9" descr="Icon of gears. ">
            <a:extLst>
              <a:ext uri="{FF2B5EF4-FFF2-40B4-BE49-F238E27FC236}">
                <a16:creationId xmlns:a16="http://schemas.microsoft.com/office/drawing/2014/main" id="{C8540842-0D7A-7F46-BF1F-239B62C5E76C}"/>
              </a:ext>
            </a:extLst>
          </p:cNvPr>
          <p:cNvGrpSpPr/>
          <p:nvPr/>
        </p:nvGrpSpPr>
        <p:grpSpPr>
          <a:xfrm>
            <a:off x="272547" y="3548447"/>
            <a:ext cx="343834" cy="343837"/>
            <a:chOff x="7613650" y="1387475"/>
            <a:chExt cx="284160" cy="284163"/>
          </a:xfrm>
          <a:solidFill>
            <a:schemeClr val="accent5"/>
          </a:solidFill>
        </p:grpSpPr>
        <p:sp>
          <p:nvSpPr>
            <p:cNvPr id="11" name="Freeform 4359">
              <a:extLst>
                <a:ext uri="{FF2B5EF4-FFF2-40B4-BE49-F238E27FC236}">
                  <a16:creationId xmlns:a16="http://schemas.microsoft.com/office/drawing/2014/main" id="{D510D42F-71A7-FA45-97FE-F6CB3A0BE35E}"/>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4360">
              <a:extLst>
                <a:ext uri="{FF2B5EF4-FFF2-40B4-BE49-F238E27FC236}">
                  <a16:creationId xmlns:a16="http://schemas.microsoft.com/office/drawing/2014/main" id="{C89F2104-1970-B741-B240-3D6E414736ED}"/>
                </a:ext>
              </a:extLst>
            </p:cNvPr>
            <p:cNvSpPr>
              <a:spLocks noEditPoints="1"/>
            </p:cNvSpPr>
            <p:nvPr/>
          </p:nvSpPr>
          <p:spPr bwMode="auto">
            <a:xfrm>
              <a:off x="7781922"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4346" descr="Icon of box and whisker chart. ">
            <a:extLst>
              <a:ext uri="{FF2B5EF4-FFF2-40B4-BE49-F238E27FC236}">
                <a16:creationId xmlns:a16="http://schemas.microsoft.com/office/drawing/2014/main" id="{AF5E3F19-B024-0C4E-996F-416ACBB485B0}"/>
              </a:ext>
            </a:extLst>
          </p:cNvPr>
          <p:cNvSpPr>
            <a:spLocks noEditPoints="1"/>
          </p:cNvSpPr>
          <p:nvPr/>
        </p:nvSpPr>
        <p:spPr bwMode="auto">
          <a:xfrm>
            <a:off x="269603" y="4282434"/>
            <a:ext cx="360886" cy="345758"/>
          </a:xfrm>
          <a:prstGeom prst="upArrowCallout">
            <a:avLst>
              <a:gd name="adj1" fmla="val 25000"/>
              <a:gd name="adj2" fmla="val 25000"/>
              <a:gd name="adj3" fmla="val 25000"/>
              <a:gd name="adj4" fmla="val 37853"/>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Text Placeholder 2">
            <a:extLst>
              <a:ext uri="{FF2B5EF4-FFF2-40B4-BE49-F238E27FC236}">
                <a16:creationId xmlns:a16="http://schemas.microsoft.com/office/drawing/2014/main" id="{E165FF65-E399-0142-B96D-E04E7C61B03E}"/>
              </a:ext>
            </a:extLst>
          </p:cNvPr>
          <p:cNvSpPr txBox="1">
            <a:spLocks/>
          </p:cNvSpPr>
          <p:nvPr/>
        </p:nvSpPr>
        <p:spPr>
          <a:xfrm>
            <a:off x="797402" y="1920751"/>
            <a:ext cx="5307333" cy="5495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Font typeface="Titillium Web Light"/>
              <a:buNone/>
            </a:pPr>
            <a:r>
              <a:rPr lang="en-US" dirty="0">
                <a:latin typeface="+mn-lt"/>
              </a:rPr>
              <a:t>Data Analysis</a:t>
            </a:r>
          </a:p>
        </p:txBody>
      </p:sp>
      <p:sp>
        <p:nvSpPr>
          <p:cNvPr id="26" name="Text Placeholder 2">
            <a:extLst>
              <a:ext uri="{FF2B5EF4-FFF2-40B4-BE49-F238E27FC236}">
                <a16:creationId xmlns:a16="http://schemas.microsoft.com/office/drawing/2014/main" id="{30937D2F-CE87-9D43-BA02-5F6B431C1FA6}"/>
              </a:ext>
            </a:extLst>
          </p:cNvPr>
          <p:cNvSpPr txBox="1">
            <a:spLocks/>
          </p:cNvSpPr>
          <p:nvPr/>
        </p:nvSpPr>
        <p:spPr>
          <a:xfrm>
            <a:off x="804007" y="2691876"/>
            <a:ext cx="5307333" cy="5495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Font typeface="Titillium Web Light"/>
              <a:buNone/>
            </a:pPr>
            <a:r>
              <a:rPr lang="en-US" dirty="0">
                <a:latin typeface="+mn-lt"/>
              </a:rPr>
              <a:t>Data Pre-processing</a:t>
            </a:r>
          </a:p>
        </p:txBody>
      </p:sp>
      <p:sp>
        <p:nvSpPr>
          <p:cNvPr id="27" name="Text Placeholder 2">
            <a:extLst>
              <a:ext uri="{FF2B5EF4-FFF2-40B4-BE49-F238E27FC236}">
                <a16:creationId xmlns:a16="http://schemas.microsoft.com/office/drawing/2014/main" id="{C52B81E6-9081-DB4F-87E3-9F989EC5356D}"/>
              </a:ext>
            </a:extLst>
          </p:cNvPr>
          <p:cNvSpPr txBox="1">
            <a:spLocks/>
          </p:cNvSpPr>
          <p:nvPr/>
        </p:nvSpPr>
        <p:spPr>
          <a:xfrm>
            <a:off x="804007" y="3462225"/>
            <a:ext cx="5307333" cy="5495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Font typeface="Titillium Web Light"/>
              <a:buNone/>
            </a:pPr>
            <a:r>
              <a:rPr lang="en-US" dirty="0">
                <a:latin typeface="+mn-lt"/>
              </a:rPr>
              <a:t>Modelling &amp; Evaluation</a:t>
            </a:r>
          </a:p>
        </p:txBody>
      </p:sp>
      <p:sp>
        <p:nvSpPr>
          <p:cNvPr id="28" name="Text Placeholder 2">
            <a:extLst>
              <a:ext uri="{FF2B5EF4-FFF2-40B4-BE49-F238E27FC236}">
                <a16:creationId xmlns:a16="http://schemas.microsoft.com/office/drawing/2014/main" id="{766C29DE-A6F0-0849-9375-B247E8E99117}"/>
              </a:ext>
            </a:extLst>
          </p:cNvPr>
          <p:cNvSpPr txBox="1">
            <a:spLocks/>
          </p:cNvSpPr>
          <p:nvPr/>
        </p:nvSpPr>
        <p:spPr>
          <a:xfrm>
            <a:off x="797401" y="4180544"/>
            <a:ext cx="5307333" cy="5495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Font typeface="Titillium Web Light"/>
              <a:buNone/>
            </a:pPr>
            <a:r>
              <a:rPr lang="en-US" dirty="0">
                <a:latin typeface="+mn-lt"/>
              </a:rPr>
              <a:t>Deployment &amp; Conclusions</a:t>
            </a:r>
          </a:p>
        </p:txBody>
      </p:sp>
    </p:spTree>
    <p:extLst>
      <p:ext uri="{BB962C8B-B14F-4D97-AF65-F5344CB8AC3E}">
        <p14:creationId xmlns:p14="http://schemas.microsoft.com/office/powerpoint/2010/main" val="1241747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63"/>
        <p:cNvGrpSpPr/>
        <p:nvPr/>
      </p:nvGrpSpPr>
      <p:grpSpPr>
        <a:xfrm>
          <a:off x="0" y="0"/>
          <a:ext cx="0" cy="0"/>
          <a:chOff x="0" y="0"/>
          <a:chExt cx="0" cy="0"/>
        </a:xfrm>
      </p:grpSpPr>
      <p:sp>
        <p:nvSpPr>
          <p:cNvPr id="7" name="Google Shape;4038;p36">
            <a:extLst>
              <a:ext uri="{FF2B5EF4-FFF2-40B4-BE49-F238E27FC236}">
                <a16:creationId xmlns:a16="http://schemas.microsoft.com/office/drawing/2014/main" id="{A1CC428C-B47A-314B-84F6-B2D3016ECE63}"/>
              </a:ext>
            </a:extLst>
          </p:cNvPr>
          <p:cNvSpPr txBox="1">
            <a:spLocks/>
          </p:cNvSpPr>
          <p:nvPr/>
        </p:nvSpPr>
        <p:spPr>
          <a:xfrm>
            <a:off x="640231" y="498015"/>
            <a:ext cx="5333279" cy="1159800"/>
          </a:xfrm>
          <a:prstGeom prst="rect">
            <a:avLst/>
          </a:prstGeom>
          <a:solidFill>
            <a:srgbClr val="0A87A2"/>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1pPr>
            <a:lvl2pPr marR="0" lvl="1"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2pPr>
            <a:lvl3pPr marR="0" lvl="2"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3pPr>
            <a:lvl4pPr marR="0" lvl="3"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4pPr>
            <a:lvl5pPr marR="0" lvl="4"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5pPr>
            <a:lvl6pPr marR="0" lvl="5"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6pPr>
            <a:lvl7pPr marR="0" lvl="6"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7pPr>
            <a:lvl8pPr marR="0" lvl="7"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8pPr>
            <a:lvl9pPr marR="0" lvl="8"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9pPr>
          </a:lstStyle>
          <a:p>
            <a:r>
              <a:rPr lang="en-CA" sz="6000" dirty="0">
                <a:solidFill>
                  <a:schemeClr val="accent1"/>
                </a:solidFill>
                <a:latin typeface="+mj-lt"/>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B6453-632A-BF49-9E28-D12E4C920F0C}"/>
              </a:ext>
            </a:extLst>
          </p:cNvPr>
          <p:cNvSpPr>
            <a:spLocks noGrp="1"/>
          </p:cNvSpPr>
          <p:nvPr>
            <p:ph type="title"/>
          </p:nvPr>
        </p:nvSpPr>
        <p:spPr>
          <a:xfrm>
            <a:off x="181204" y="-15802"/>
            <a:ext cx="7563303" cy="857400"/>
          </a:xfrm>
        </p:spPr>
        <p:txBody>
          <a:bodyPr/>
          <a:lstStyle/>
          <a:p>
            <a:r>
              <a:rPr lang="en-US" sz="4000" dirty="0">
                <a:latin typeface="+mj-lt"/>
              </a:rPr>
              <a:t>OVERVIEW</a:t>
            </a:r>
          </a:p>
        </p:txBody>
      </p:sp>
      <p:sp>
        <p:nvSpPr>
          <p:cNvPr id="3" name="Text Placeholder 2">
            <a:extLst>
              <a:ext uri="{FF2B5EF4-FFF2-40B4-BE49-F238E27FC236}">
                <a16:creationId xmlns:a16="http://schemas.microsoft.com/office/drawing/2014/main" id="{3722D049-FBCF-624E-9A49-0D661028F7A4}"/>
              </a:ext>
            </a:extLst>
          </p:cNvPr>
          <p:cNvSpPr>
            <a:spLocks noGrp="1"/>
          </p:cNvSpPr>
          <p:nvPr>
            <p:ph type="body" idx="1"/>
          </p:nvPr>
        </p:nvSpPr>
        <p:spPr>
          <a:xfrm>
            <a:off x="181204" y="818748"/>
            <a:ext cx="7989790" cy="1908835"/>
          </a:xfrm>
        </p:spPr>
        <p:txBody>
          <a:bodyPr anchor="t"/>
          <a:lstStyle/>
          <a:p>
            <a:r>
              <a:rPr lang="en-US" sz="2000" dirty="0">
                <a:latin typeface="+mn-lt"/>
              </a:rPr>
              <a:t>HIP (Human Interaction Proof)</a:t>
            </a:r>
          </a:p>
          <a:p>
            <a:r>
              <a:rPr lang="en-US" sz="2000" dirty="0">
                <a:latin typeface="+mn-lt"/>
              </a:rPr>
              <a:t>CAPTCHA (Completely Automated Public Turing test to tell Computers and Humans Apart)</a:t>
            </a:r>
          </a:p>
          <a:p>
            <a:r>
              <a:rPr lang="en-US" sz="2000" dirty="0">
                <a:latin typeface="+mn-lt"/>
              </a:rPr>
              <a:t>Designed to be challenges easily solved by Humans, but difficult for computers or bots to solve</a:t>
            </a:r>
          </a:p>
          <a:p>
            <a:endParaRPr lang="en-US" sz="2000" dirty="0">
              <a:latin typeface="+mn-lt"/>
            </a:endParaRPr>
          </a:p>
        </p:txBody>
      </p:sp>
      <p:pic>
        <p:nvPicPr>
          <p:cNvPr id="5" name="Picture 4">
            <a:extLst>
              <a:ext uri="{FF2B5EF4-FFF2-40B4-BE49-F238E27FC236}">
                <a16:creationId xmlns:a16="http://schemas.microsoft.com/office/drawing/2014/main" id="{EDE52B9A-D08C-1745-AAF3-78EAE501D205}"/>
              </a:ext>
            </a:extLst>
          </p:cNvPr>
          <p:cNvPicPr>
            <a:picLocks noChangeAspect="1"/>
          </p:cNvPicPr>
          <p:nvPr/>
        </p:nvPicPr>
        <p:blipFill>
          <a:blip r:embed="rId3"/>
          <a:stretch>
            <a:fillRect/>
          </a:stretch>
        </p:blipFill>
        <p:spPr>
          <a:xfrm>
            <a:off x="700644" y="2752149"/>
            <a:ext cx="3362512" cy="2052902"/>
          </a:xfrm>
          <a:prstGeom prst="rect">
            <a:avLst/>
          </a:prstGeom>
        </p:spPr>
      </p:pic>
      <p:sp>
        <p:nvSpPr>
          <p:cNvPr id="8" name="TextBox 7">
            <a:extLst>
              <a:ext uri="{FF2B5EF4-FFF2-40B4-BE49-F238E27FC236}">
                <a16:creationId xmlns:a16="http://schemas.microsoft.com/office/drawing/2014/main" id="{247ED918-1356-0E4A-BE36-BDF37D92EE56}"/>
              </a:ext>
            </a:extLst>
          </p:cNvPr>
          <p:cNvSpPr txBox="1"/>
          <p:nvPr/>
        </p:nvSpPr>
        <p:spPr>
          <a:xfrm>
            <a:off x="2842631" y="2727583"/>
            <a:ext cx="2002942" cy="276999"/>
          </a:xfrm>
          <a:prstGeom prst="rect">
            <a:avLst/>
          </a:prstGeom>
          <a:noFill/>
        </p:spPr>
        <p:txBody>
          <a:bodyPr wrap="square" rtlCol="0">
            <a:spAutoFit/>
          </a:bodyPr>
          <a:lstStyle/>
          <a:p>
            <a:r>
              <a:rPr lang="en-CA" sz="1200" dirty="0">
                <a:solidFill>
                  <a:srgbClr val="0A87A2"/>
                </a:solidFill>
                <a:latin typeface="+mn-lt"/>
              </a:rPr>
              <a:t>ESP-PIX CAPTCHA </a:t>
            </a:r>
          </a:p>
        </p:txBody>
      </p:sp>
      <p:sp>
        <p:nvSpPr>
          <p:cNvPr id="9" name="TextBox 8">
            <a:extLst>
              <a:ext uri="{FF2B5EF4-FFF2-40B4-BE49-F238E27FC236}">
                <a16:creationId xmlns:a16="http://schemas.microsoft.com/office/drawing/2014/main" id="{53D21EA4-35E8-4943-8572-88725D667FF8}"/>
              </a:ext>
            </a:extLst>
          </p:cNvPr>
          <p:cNvSpPr txBox="1"/>
          <p:nvPr/>
        </p:nvSpPr>
        <p:spPr>
          <a:xfrm>
            <a:off x="153950" y="4902554"/>
            <a:ext cx="5641208" cy="215444"/>
          </a:xfrm>
          <a:prstGeom prst="rect">
            <a:avLst/>
          </a:prstGeom>
          <a:noFill/>
        </p:spPr>
        <p:txBody>
          <a:bodyPr wrap="square" rtlCol="0" anchor="ctr">
            <a:spAutoFit/>
          </a:bodyPr>
          <a:lstStyle/>
          <a:p>
            <a:r>
              <a:rPr lang="en-CA" sz="800" dirty="0">
                <a:latin typeface="+mn-lt"/>
              </a:rPr>
              <a:t>Source: (Basso &amp; </a:t>
            </a:r>
            <a:r>
              <a:rPr lang="en-CA" sz="800" dirty="0" err="1">
                <a:latin typeface="+mn-lt"/>
              </a:rPr>
              <a:t>Bergadano</a:t>
            </a:r>
            <a:r>
              <a:rPr lang="en-CA" sz="800" dirty="0">
                <a:latin typeface="+mn-lt"/>
              </a:rPr>
              <a:t>, 2010)</a:t>
            </a:r>
            <a:r>
              <a:rPr lang="en-CA" sz="800" dirty="0">
                <a:solidFill>
                  <a:srgbClr val="0A87A2"/>
                </a:solidFill>
                <a:latin typeface="+mn-lt"/>
              </a:rPr>
              <a:t> </a:t>
            </a:r>
          </a:p>
        </p:txBody>
      </p:sp>
    </p:spTree>
    <p:extLst>
      <p:ext uri="{BB962C8B-B14F-4D97-AF65-F5344CB8AC3E}">
        <p14:creationId xmlns:p14="http://schemas.microsoft.com/office/powerpoint/2010/main" val="2050607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B6453-632A-BF49-9E28-D12E4C920F0C}"/>
              </a:ext>
            </a:extLst>
          </p:cNvPr>
          <p:cNvSpPr>
            <a:spLocks noGrp="1"/>
          </p:cNvSpPr>
          <p:nvPr>
            <p:ph type="title"/>
          </p:nvPr>
        </p:nvSpPr>
        <p:spPr>
          <a:xfrm>
            <a:off x="181204" y="-15802"/>
            <a:ext cx="7563303" cy="857400"/>
          </a:xfrm>
        </p:spPr>
        <p:txBody>
          <a:bodyPr/>
          <a:lstStyle/>
          <a:p>
            <a:r>
              <a:rPr lang="en-US" sz="4000" dirty="0">
                <a:latin typeface="+mj-lt"/>
              </a:rPr>
              <a:t>APPLICATIONS OF CAPTCHA</a:t>
            </a:r>
          </a:p>
        </p:txBody>
      </p:sp>
      <p:sp>
        <p:nvSpPr>
          <p:cNvPr id="3" name="Text Placeholder 2">
            <a:extLst>
              <a:ext uri="{FF2B5EF4-FFF2-40B4-BE49-F238E27FC236}">
                <a16:creationId xmlns:a16="http://schemas.microsoft.com/office/drawing/2014/main" id="{3722D049-FBCF-624E-9A49-0D661028F7A4}"/>
              </a:ext>
            </a:extLst>
          </p:cNvPr>
          <p:cNvSpPr>
            <a:spLocks noGrp="1"/>
          </p:cNvSpPr>
          <p:nvPr>
            <p:ph type="body" idx="1"/>
          </p:nvPr>
        </p:nvSpPr>
        <p:spPr>
          <a:xfrm>
            <a:off x="181204" y="841598"/>
            <a:ext cx="7989790" cy="3124921"/>
          </a:xfrm>
        </p:spPr>
        <p:txBody>
          <a:bodyPr anchor="t"/>
          <a:lstStyle/>
          <a:p>
            <a:r>
              <a:rPr lang="en-CA" sz="2000" dirty="0">
                <a:latin typeface="+mn-lt"/>
              </a:rPr>
              <a:t>Preventing Comment Spam in Blogs</a:t>
            </a:r>
          </a:p>
          <a:p>
            <a:r>
              <a:rPr lang="en-CA" sz="2000" dirty="0">
                <a:latin typeface="+mn-lt"/>
              </a:rPr>
              <a:t>Protecting Website Registration</a:t>
            </a:r>
          </a:p>
          <a:p>
            <a:r>
              <a:rPr lang="en-CA" sz="2000" dirty="0">
                <a:latin typeface="+mn-lt"/>
              </a:rPr>
              <a:t>Protecting Email Addresses From Scrapers</a:t>
            </a:r>
          </a:p>
          <a:p>
            <a:r>
              <a:rPr lang="en-CA" sz="2000" dirty="0">
                <a:latin typeface="+mn-lt"/>
              </a:rPr>
              <a:t>Online Polls</a:t>
            </a:r>
          </a:p>
          <a:p>
            <a:r>
              <a:rPr lang="en-CA" sz="2000" dirty="0">
                <a:latin typeface="+mn-lt"/>
              </a:rPr>
              <a:t>Preventing Dictionary Attacks</a:t>
            </a:r>
          </a:p>
          <a:p>
            <a:r>
              <a:rPr lang="en-CA" sz="2000" dirty="0">
                <a:latin typeface="+mn-lt"/>
              </a:rPr>
              <a:t>Search Engine Bots.</a:t>
            </a:r>
          </a:p>
          <a:p>
            <a:r>
              <a:rPr lang="en-CA" sz="2000" dirty="0">
                <a:latin typeface="+mn-lt"/>
              </a:rPr>
              <a:t>Worms and Spam</a:t>
            </a:r>
          </a:p>
          <a:p>
            <a:endParaRPr lang="en-US" sz="2000" dirty="0">
              <a:latin typeface="+mn-lt"/>
            </a:endParaRPr>
          </a:p>
        </p:txBody>
      </p:sp>
      <p:sp>
        <p:nvSpPr>
          <p:cNvPr id="6" name="TextBox 5">
            <a:extLst>
              <a:ext uri="{FF2B5EF4-FFF2-40B4-BE49-F238E27FC236}">
                <a16:creationId xmlns:a16="http://schemas.microsoft.com/office/drawing/2014/main" id="{C6091D68-D08A-EC4D-B7D2-F9F796034414}"/>
              </a:ext>
            </a:extLst>
          </p:cNvPr>
          <p:cNvSpPr txBox="1"/>
          <p:nvPr/>
        </p:nvSpPr>
        <p:spPr>
          <a:xfrm>
            <a:off x="153950" y="4902554"/>
            <a:ext cx="4254230" cy="215444"/>
          </a:xfrm>
          <a:prstGeom prst="rect">
            <a:avLst/>
          </a:prstGeom>
          <a:noFill/>
        </p:spPr>
        <p:txBody>
          <a:bodyPr wrap="square" rtlCol="0" anchor="ctr">
            <a:spAutoFit/>
          </a:bodyPr>
          <a:lstStyle/>
          <a:p>
            <a:r>
              <a:rPr lang="en-CA" sz="800" dirty="0">
                <a:latin typeface="+mn-lt"/>
              </a:rPr>
              <a:t>Source: (Carnegie Mellon University, 2010)</a:t>
            </a:r>
            <a:endParaRPr lang="en-CA" sz="800" dirty="0">
              <a:solidFill>
                <a:srgbClr val="0A87A2"/>
              </a:solidFill>
              <a:latin typeface="+mn-lt"/>
            </a:endParaRPr>
          </a:p>
        </p:txBody>
      </p:sp>
    </p:spTree>
    <p:extLst>
      <p:ext uri="{BB962C8B-B14F-4D97-AF65-F5344CB8AC3E}">
        <p14:creationId xmlns:p14="http://schemas.microsoft.com/office/powerpoint/2010/main" val="1398887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B6453-632A-BF49-9E28-D12E4C920F0C}"/>
              </a:ext>
            </a:extLst>
          </p:cNvPr>
          <p:cNvSpPr>
            <a:spLocks noGrp="1"/>
          </p:cNvSpPr>
          <p:nvPr>
            <p:ph type="title"/>
          </p:nvPr>
        </p:nvSpPr>
        <p:spPr>
          <a:xfrm>
            <a:off x="181204" y="-15802"/>
            <a:ext cx="7563303" cy="857400"/>
          </a:xfrm>
        </p:spPr>
        <p:txBody>
          <a:bodyPr/>
          <a:lstStyle/>
          <a:p>
            <a:r>
              <a:rPr lang="en-US" sz="4000" dirty="0">
                <a:latin typeface="+mj-lt"/>
              </a:rPr>
              <a:t>ABOUT THE DATA</a:t>
            </a:r>
          </a:p>
        </p:txBody>
      </p:sp>
      <p:sp>
        <p:nvSpPr>
          <p:cNvPr id="3" name="Text Placeholder 2">
            <a:extLst>
              <a:ext uri="{FF2B5EF4-FFF2-40B4-BE49-F238E27FC236}">
                <a16:creationId xmlns:a16="http://schemas.microsoft.com/office/drawing/2014/main" id="{3722D049-FBCF-624E-9A49-0D661028F7A4}"/>
              </a:ext>
            </a:extLst>
          </p:cNvPr>
          <p:cNvSpPr>
            <a:spLocks noGrp="1"/>
          </p:cNvSpPr>
          <p:nvPr>
            <p:ph type="body" idx="1"/>
          </p:nvPr>
        </p:nvSpPr>
        <p:spPr>
          <a:xfrm>
            <a:off x="181204" y="841598"/>
            <a:ext cx="7989790" cy="3124921"/>
          </a:xfrm>
        </p:spPr>
        <p:txBody>
          <a:bodyPr anchor="t"/>
          <a:lstStyle/>
          <a:p>
            <a:r>
              <a:rPr lang="en-US" sz="2000" dirty="0">
                <a:latin typeface="+mn-lt"/>
              </a:rPr>
              <a:t>The ASIRRA (Animal Species Image Recognition for Restricting Access) dataset contains 25000 images of Cats and Dogs</a:t>
            </a:r>
          </a:p>
          <a:p>
            <a:r>
              <a:rPr lang="en-US" sz="2000" dirty="0">
                <a:latin typeface="+mn-lt"/>
              </a:rPr>
              <a:t>Medium resolution color JPEGs</a:t>
            </a:r>
          </a:p>
        </p:txBody>
      </p:sp>
      <p:pic>
        <p:nvPicPr>
          <p:cNvPr id="4" name="Picture 3">
            <a:extLst>
              <a:ext uri="{FF2B5EF4-FFF2-40B4-BE49-F238E27FC236}">
                <a16:creationId xmlns:a16="http://schemas.microsoft.com/office/drawing/2014/main" id="{1C0C60FB-6418-7347-B145-4C57DE988E5E}"/>
              </a:ext>
            </a:extLst>
          </p:cNvPr>
          <p:cNvPicPr>
            <a:picLocks noChangeAspect="1"/>
          </p:cNvPicPr>
          <p:nvPr/>
        </p:nvPicPr>
        <p:blipFill>
          <a:blip r:embed="rId3"/>
          <a:stretch>
            <a:fillRect/>
          </a:stretch>
        </p:blipFill>
        <p:spPr>
          <a:xfrm>
            <a:off x="2335868" y="2631577"/>
            <a:ext cx="3253974" cy="1479079"/>
          </a:xfrm>
          <a:prstGeom prst="rect">
            <a:avLst/>
          </a:prstGeom>
        </p:spPr>
      </p:pic>
      <p:pic>
        <p:nvPicPr>
          <p:cNvPr id="5" name="Picture 4">
            <a:extLst>
              <a:ext uri="{FF2B5EF4-FFF2-40B4-BE49-F238E27FC236}">
                <a16:creationId xmlns:a16="http://schemas.microsoft.com/office/drawing/2014/main" id="{270DFE8F-A6B6-8C47-8273-6D06EC256B6F}"/>
              </a:ext>
            </a:extLst>
          </p:cNvPr>
          <p:cNvPicPr>
            <a:picLocks noChangeAspect="1"/>
          </p:cNvPicPr>
          <p:nvPr/>
        </p:nvPicPr>
        <p:blipFill>
          <a:blip r:embed="rId4"/>
          <a:stretch>
            <a:fillRect/>
          </a:stretch>
        </p:blipFill>
        <p:spPr>
          <a:xfrm>
            <a:off x="187866" y="4060086"/>
            <a:ext cx="3472249" cy="740566"/>
          </a:xfrm>
          <a:prstGeom prst="rect">
            <a:avLst/>
          </a:prstGeom>
        </p:spPr>
      </p:pic>
      <p:pic>
        <p:nvPicPr>
          <p:cNvPr id="6" name="Picture 5">
            <a:extLst>
              <a:ext uri="{FF2B5EF4-FFF2-40B4-BE49-F238E27FC236}">
                <a16:creationId xmlns:a16="http://schemas.microsoft.com/office/drawing/2014/main" id="{9806D532-81C6-794D-A9A6-48B83A903600}"/>
              </a:ext>
            </a:extLst>
          </p:cNvPr>
          <p:cNvPicPr>
            <a:picLocks noChangeAspect="1"/>
          </p:cNvPicPr>
          <p:nvPr/>
        </p:nvPicPr>
        <p:blipFill>
          <a:blip r:embed="rId5"/>
          <a:stretch>
            <a:fillRect/>
          </a:stretch>
        </p:blipFill>
        <p:spPr>
          <a:xfrm>
            <a:off x="4346944" y="3926082"/>
            <a:ext cx="3390900" cy="1008575"/>
          </a:xfrm>
          <a:prstGeom prst="rect">
            <a:avLst/>
          </a:prstGeom>
        </p:spPr>
      </p:pic>
    </p:spTree>
    <p:extLst>
      <p:ext uri="{BB962C8B-B14F-4D97-AF65-F5344CB8AC3E}">
        <p14:creationId xmlns:p14="http://schemas.microsoft.com/office/powerpoint/2010/main" val="1488392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B6453-632A-BF49-9E28-D12E4C920F0C}"/>
              </a:ext>
            </a:extLst>
          </p:cNvPr>
          <p:cNvSpPr>
            <a:spLocks noGrp="1"/>
          </p:cNvSpPr>
          <p:nvPr>
            <p:ph type="title"/>
          </p:nvPr>
        </p:nvSpPr>
        <p:spPr>
          <a:xfrm>
            <a:off x="181204" y="-15802"/>
            <a:ext cx="7563303" cy="857400"/>
          </a:xfrm>
        </p:spPr>
        <p:txBody>
          <a:bodyPr/>
          <a:lstStyle/>
          <a:p>
            <a:r>
              <a:rPr lang="en-US" sz="4000" dirty="0">
                <a:latin typeface="+mj-lt"/>
              </a:rPr>
              <a:t>DATA EXAMPLES</a:t>
            </a:r>
          </a:p>
        </p:txBody>
      </p:sp>
      <p:pic>
        <p:nvPicPr>
          <p:cNvPr id="6" name="Picture 5">
            <a:extLst>
              <a:ext uri="{FF2B5EF4-FFF2-40B4-BE49-F238E27FC236}">
                <a16:creationId xmlns:a16="http://schemas.microsoft.com/office/drawing/2014/main" id="{766B9B9C-F9BF-D747-BAED-C1B2519B4758}"/>
              </a:ext>
            </a:extLst>
          </p:cNvPr>
          <p:cNvPicPr>
            <a:picLocks noChangeAspect="1"/>
          </p:cNvPicPr>
          <p:nvPr/>
        </p:nvPicPr>
        <p:blipFill>
          <a:blip r:embed="rId3"/>
          <a:stretch>
            <a:fillRect/>
          </a:stretch>
        </p:blipFill>
        <p:spPr>
          <a:xfrm>
            <a:off x="79173" y="1012757"/>
            <a:ext cx="3162300" cy="2374900"/>
          </a:xfrm>
          <a:prstGeom prst="rect">
            <a:avLst/>
          </a:prstGeom>
          <a:solidFill>
            <a:srgbClr val="FFFFFF">
              <a:shade val="85000"/>
            </a:srgbClr>
          </a:solidFill>
          <a:ln w="88900" cap="sq">
            <a:solidFill>
              <a:schemeClr val="accent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804BC6D1-AA81-1042-BF48-F0363D14788E}"/>
              </a:ext>
            </a:extLst>
          </p:cNvPr>
          <p:cNvPicPr>
            <a:picLocks noChangeAspect="1"/>
          </p:cNvPicPr>
          <p:nvPr/>
        </p:nvPicPr>
        <p:blipFill>
          <a:blip r:embed="rId4"/>
          <a:stretch>
            <a:fillRect/>
          </a:stretch>
        </p:blipFill>
        <p:spPr>
          <a:xfrm>
            <a:off x="2585654" y="1843157"/>
            <a:ext cx="2374900" cy="3175000"/>
          </a:xfrm>
          <a:prstGeom prst="rect">
            <a:avLst/>
          </a:prstGeom>
          <a:solidFill>
            <a:srgbClr val="FFFFFF">
              <a:shade val="85000"/>
            </a:srgbClr>
          </a:solidFill>
          <a:ln w="88900" cap="sq">
            <a:solidFill>
              <a:schemeClr val="accent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A1D2C69E-719B-7E4E-AFBC-86A1300D7CFD}"/>
              </a:ext>
            </a:extLst>
          </p:cNvPr>
          <p:cNvPicPr>
            <a:picLocks noChangeAspect="1"/>
          </p:cNvPicPr>
          <p:nvPr/>
        </p:nvPicPr>
        <p:blipFill>
          <a:blip r:embed="rId5"/>
          <a:stretch>
            <a:fillRect/>
          </a:stretch>
        </p:blipFill>
        <p:spPr>
          <a:xfrm>
            <a:off x="5993491" y="503986"/>
            <a:ext cx="3073400" cy="3162300"/>
          </a:xfrm>
          <a:prstGeom prst="rect">
            <a:avLst/>
          </a:prstGeom>
          <a:solidFill>
            <a:srgbClr val="FFFFFF">
              <a:shade val="85000"/>
            </a:srgbClr>
          </a:solidFill>
          <a:ln w="88900" cap="sq">
            <a:solidFill>
              <a:schemeClr val="accent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D2FEC8BB-2EF3-BE47-878A-3A59313F0EFF}"/>
              </a:ext>
            </a:extLst>
          </p:cNvPr>
          <p:cNvPicPr>
            <a:picLocks noChangeAspect="1"/>
          </p:cNvPicPr>
          <p:nvPr/>
        </p:nvPicPr>
        <p:blipFill>
          <a:blip r:embed="rId6"/>
          <a:stretch>
            <a:fillRect/>
          </a:stretch>
        </p:blipFill>
        <p:spPr>
          <a:xfrm>
            <a:off x="4664566" y="2206330"/>
            <a:ext cx="1600200" cy="1841500"/>
          </a:xfrm>
          <a:prstGeom prst="rect">
            <a:avLst/>
          </a:prstGeom>
          <a:solidFill>
            <a:srgbClr val="FFFFFF">
              <a:shade val="85000"/>
            </a:srgbClr>
          </a:solidFill>
          <a:ln w="88900" cap="sq">
            <a:solidFill>
              <a:schemeClr val="accent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0535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B6453-632A-BF49-9E28-D12E4C920F0C}"/>
              </a:ext>
            </a:extLst>
          </p:cNvPr>
          <p:cNvSpPr>
            <a:spLocks noGrp="1"/>
          </p:cNvSpPr>
          <p:nvPr>
            <p:ph type="title"/>
          </p:nvPr>
        </p:nvSpPr>
        <p:spPr>
          <a:xfrm>
            <a:off x="181204" y="11875"/>
            <a:ext cx="9402183" cy="857400"/>
          </a:xfrm>
        </p:spPr>
        <p:txBody>
          <a:bodyPr/>
          <a:lstStyle/>
          <a:p>
            <a:r>
              <a:rPr lang="en-US" sz="4000" dirty="0">
                <a:solidFill>
                  <a:srgbClr val="0B87A1"/>
                </a:solidFill>
                <a:latin typeface="Consolas" panose="020B0609020204030204"/>
              </a:rPr>
              <a:t>FEATURE EXTRACTION</a:t>
            </a:r>
            <a:endParaRPr lang="en-US" sz="4000" dirty="0">
              <a:latin typeface="+mj-lt"/>
            </a:endParaRPr>
          </a:p>
        </p:txBody>
      </p:sp>
      <p:sp>
        <p:nvSpPr>
          <p:cNvPr id="4" name="Text Placeholder 2">
            <a:extLst>
              <a:ext uri="{FF2B5EF4-FFF2-40B4-BE49-F238E27FC236}">
                <a16:creationId xmlns:a16="http://schemas.microsoft.com/office/drawing/2014/main" id="{849D2053-A9BB-4C4D-9410-020CF4FD3FBD}"/>
              </a:ext>
            </a:extLst>
          </p:cNvPr>
          <p:cNvSpPr>
            <a:spLocks noGrp="1"/>
          </p:cNvSpPr>
          <p:nvPr>
            <p:ph type="body" idx="1"/>
          </p:nvPr>
        </p:nvSpPr>
        <p:spPr>
          <a:xfrm>
            <a:off x="181204" y="869275"/>
            <a:ext cx="7563303" cy="1490251"/>
          </a:xfrm>
        </p:spPr>
        <p:txBody>
          <a:bodyPr/>
          <a:lstStyle/>
          <a:p>
            <a:r>
              <a:rPr lang="en-US" sz="2000" dirty="0">
                <a:latin typeface="+mn-lt"/>
              </a:rPr>
              <a:t>The visual world forms a spatial hierarchy of visual modules: hyperlocal edges combine into local objects such as eyes or ears, which combine into high-level concepts such as “cat”.</a:t>
            </a:r>
            <a:br>
              <a:rPr lang="en-CA" sz="2000" dirty="0">
                <a:latin typeface="+mn-lt"/>
              </a:rPr>
            </a:br>
            <a:endParaRPr lang="en-US" sz="2000" dirty="0">
              <a:latin typeface="+mn-lt"/>
            </a:endParaRPr>
          </a:p>
          <a:p>
            <a:endParaRPr lang="en-US" sz="1800" dirty="0">
              <a:latin typeface="+mn-lt"/>
              <a:ea typeface="Verdana" panose="020B0604030504040204" pitchFamily="34" charset="0"/>
              <a:cs typeface="Verdana" panose="020B0604030504040204" pitchFamily="34" charset="0"/>
            </a:endParaRPr>
          </a:p>
          <a:p>
            <a:endParaRPr lang="en-US" sz="1800" dirty="0">
              <a:latin typeface="+mn-lt"/>
              <a:ea typeface="Verdana" panose="020B0604030504040204" pitchFamily="34" charset="0"/>
              <a:cs typeface="Verdana" panose="020B0604030504040204" pitchFamily="34" charset="0"/>
            </a:endParaRPr>
          </a:p>
        </p:txBody>
      </p:sp>
      <p:pic>
        <p:nvPicPr>
          <p:cNvPr id="5" name="Picture 4">
            <a:extLst>
              <a:ext uri="{FF2B5EF4-FFF2-40B4-BE49-F238E27FC236}">
                <a16:creationId xmlns:a16="http://schemas.microsoft.com/office/drawing/2014/main" id="{E7C7BF7D-E627-764E-A4E3-D87605D09EB3}"/>
              </a:ext>
            </a:extLst>
          </p:cNvPr>
          <p:cNvPicPr>
            <a:picLocks noChangeAspect="1"/>
          </p:cNvPicPr>
          <p:nvPr/>
        </p:nvPicPr>
        <p:blipFill>
          <a:blip r:embed="rId3"/>
          <a:stretch>
            <a:fillRect/>
          </a:stretch>
        </p:blipFill>
        <p:spPr>
          <a:xfrm>
            <a:off x="1427284" y="2359526"/>
            <a:ext cx="5071142" cy="2592484"/>
          </a:xfrm>
          <a:prstGeom prst="rect">
            <a:avLst/>
          </a:prstGeom>
        </p:spPr>
      </p:pic>
    </p:spTree>
    <p:extLst>
      <p:ext uri="{BB962C8B-B14F-4D97-AF65-F5344CB8AC3E}">
        <p14:creationId xmlns:p14="http://schemas.microsoft.com/office/powerpoint/2010/main" val="52394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B6453-632A-BF49-9E28-D12E4C920F0C}"/>
              </a:ext>
            </a:extLst>
          </p:cNvPr>
          <p:cNvSpPr>
            <a:spLocks noGrp="1"/>
          </p:cNvSpPr>
          <p:nvPr>
            <p:ph type="title"/>
          </p:nvPr>
        </p:nvSpPr>
        <p:spPr>
          <a:xfrm>
            <a:off x="181204" y="11875"/>
            <a:ext cx="9402183" cy="857400"/>
          </a:xfrm>
        </p:spPr>
        <p:txBody>
          <a:bodyPr/>
          <a:lstStyle/>
          <a:p>
            <a:r>
              <a:rPr lang="en-US" sz="4000" dirty="0">
                <a:solidFill>
                  <a:srgbClr val="0B87A1"/>
                </a:solidFill>
                <a:latin typeface="Consolas" panose="020B0609020204030204"/>
              </a:rPr>
              <a:t>DATA PRE-PROCESSING</a:t>
            </a:r>
            <a:endParaRPr lang="en-US" sz="4000" dirty="0">
              <a:latin typeface="+mj-lt"/>
            </a:endParaRPr>
          </a:p>
        </p:txBody>
      </p:sp>
      <p:sp>
        <p:nvSpPr>
          <p:cNvPr id="6" name="Text Placeholder 2">
            <a:extLst>
              <a:ext uri="{FF2B5EF4-FFF2-40B4-BE49-F238E27FC236}">
                <a16:creationId xmlns:a16="http://schemas.microsoft.com/office/drawing/2014/main" id="{7D214ECE-FAFB-BC41-B87C-F0539869A266}"/>
              </a:ext>
            </a:extLst>
          </p:cNvPr>
          <p:cNvSpPr txBox="1">
            <a:spLocks/>
          </p:cNvSpPr>
          <p:nvPr/>
        </p:nvSpPr>
        <p:spPr>
          <a:xfrm>
            <a:off x="181204" y="869276"/>
            <a:ext cx="7563303" cy="29545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r>
              <a:rPr lang="en-US" sz="2000">
                <a:latin typeface="Verdana" panose="020B0604030504040204" pitchFamily="34" charset="0"/>
                <a:ea typeface="Verdana" panose="020B0604030504040204" pitchFamily="34" charset="0"/>
                <a:cs typeface="Verdana" panose="020B0604030504040204" pitchFamily="34" charset="0"/>
              </a:rPr>
              <a:t>Read the picture files</a:t>
            </a:r>
          </a:p>
          <a:p>
            <a:r>
              <a:rPr lang="en-US" sz="2000">
                <a:latin typeface="Verdana" panose="020B0604030504040204" pitchFamily="34" charset="0"/>
                <a:ea typeface="Verdana" panose="020B0604030504040204" pitchFamily="34" charset="0"/>
                <a:cs typeface="Verdana" panose="020B0604030504040204" pitchFamily="34" charset="0"/>
              </a:rPr>
              <a:t>Decode the JPEG content to RGB grids of pixels</a:t>
            </a:r>
          </a:p>
          <a:p>
            <a:r>
              <a:rPr lang="en-US" sz="2000">
                <a:latin typeface="Verdana" panose="020B0604030504040204" pitchFamily="34" charset="0"/>
                <a:ea typeface="Verdana" panose="020B0604030504040204" pitchFamily="34" charset="0"/>
                <a:cs typeface="Verdana" panose="020B0604030504040204" pitchFamily="34" charset="0"/>
              </a:rPr>
              <a:t>Convert these into floating-point tensors</a:t>
            </a:r>
          </a:p>
          <a:p>
            <a:r>
              <a:rPr lang="en-US" sz="2000">
                <a:latin typeface="Verdana" panose="020B0604030504040204" pitchFamily="34" charset="0"/>
                <a:ea typeface="Verdana" panose="020B0604030504040204" pitchFamily="34" charset="0"/>
                <a:cs typeface="Verdana" panose="020B0604030504040204" pitchFamily="34" charset="0"/>
              </a:rPr>
              <a:t>Rescale the pixel values (between 0 and 255) to the [0, 1] interval</a:t>
            </a:r>
          </a:p>
          <a:p>
            <a:r>
              <a:rPr lang="en-US" sz="2000">
                <a:latin typeface="Verdana" panose="020B0604030504040204" pitchFamily="34" charset="0"/>
                <a:ea typeface="Verdana" panose="020B0604030504040204" pitchFamily="34" charset="0"/>
                <a:cs typeface="Verdana" panose="020B0604030504040204" pitchFamily="34" charset="0"/>
              </a:rPr>
              <a:t>Resizes all images to 150 × 150</a:t>
            </a:r>
          </a:p>
          <a:p>
            <a:r>
              <a:rPr lang="en-US" sz="2000">
                <a:latin typeface="Verdana" panose="020B0604030504040204" pitchFamily="34" charset="0"/>
                <a:ea typeface="Verdana" panose="020B0604030504040204" pitchFamily="34" charset="0"/>
                <a:cs typeface="Verdana" panose="020B0604030504040204" pitchFamily="34" charset="0"/>
              </a:rPr>
              <a:t>Because of binary_crossentropy loss, binary labels are needed</a:t>
            </a:r>
          </a:p>
          <a:p>
            <a:endParaRPr lang="en-US" sz="2000">
              <a:latin typeface="Verdana" panose="020B0604030504040204" pitchFamily="34" charset="0"/>
              <a:ea typeface="Verdana" panose="020B0604030504040204" pitchFamily="34" charset="0"/>
              <a:cs typeface="Verdana" panose="020B0604030504040204" pitchFamily="34" charset="0"/>
            </a:endParaRPr>
          </a:p>
          <a:p>
            <a:endParaRPr lang="en-US" sz="20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926556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B6453-632A-BF49-9E28-D12E4C920F0C}"/>
              </a:ext>
            </a:extLst>
          </p:cNvPr>
          <p:cNvSpPr>
            <a:spLocks noGrp="1"/>
          </p:cNvSpPr>
          <p:nvPr>
            <p:ph type="title"/>
          </p:nvPr>
        </p:nvSpPr>
        <p:spPr>
          <a:xfrm>
            <a:off x="181204" y="11875"/>
            <a:ext cx="9402183" cy="857400"/>
          </a:xfrm>
        </p:spPr>
        <p:txBody>
          <a:bodyPr/>
          <a:lstStyle/>
          <a:p>
            <a:r>
              <a:rPr lang="en-US" sz="4000" dirty="0">
                <a:solidFill>
                  <a:srgbClr val="0B87A1"/>
                </a:solidFill>
                <a:latin typeface="Consolas" panose="020B0609020204030204"/>
              </a:rPr>
              <a:t>CONVOLUTIONAL NEURAL NETWORKS</a:t>
            </a:r>
            <a:endParaRPr lang="en-US" sz="4000" dirty="0">
              <a:latin typeface="+mj-lt"/>
            </a:endParaRPr>
          </a:p>
        </p:txBody>
      </p:sp>
      <p:sp>
        <p:nvSpPr>
          <p:cNvPr id="10" name="Text Placeholder 2">
            <a:extLst>
              <a:ext uri="{FF2B5EF4-FFF2-40B4-BE49-F238E27FC236}">
                <a16:creationId xmlns:a16="http://schemas.microsoft.com/office/drawing/2014/main" id="{587F42CF-B914-8043-B2F9-97C5BBA19BC9}"/>
              </a:ext>
            </a:extLst>
          </p:cNvPr>
          <p:cNvSpPr>
            <a:spLocks noGrp="1"/>
          </p:cNvSpPr>
          <p:nvPr>
            <p:ph type="body" idx="1"/>
          </p:nvPr>
        </p:nvSpPr>
        <p:spPr>
          <a:xfrm>
            <a:off x="181204" y="841598"/>
            <a:ext cx="7563303" cy="4062001"/>
          </a:xfrm>
        </p:spPr>
        <p:txBody>
          <a:bodyPr/>
          <a:lstStyle/>
          <a:p>
            <a:r>
              <a:rPr lang="en-CA" sz="2000" dirty="0">
                <a:latin typeface="+mn-lt"/>
              </a:rPr>
              <a:t>Inspired by the organization of animal visual cortex</a:t>
            </a:r>
            <a:endParaRPr lang="en-US" sz="2000" dirty="0">
              <a:latin typeface="+mn-lt"/>
            </a:endParaRPr>
          </a:p>
          <a:p>
            <a:r>
              <a:rPr lang="en-US" sz="2000" dirty="0">
                <a:latin typeface="+mn-lt"/>
              </a:rPr>
              <a:t>Spatial Hierarchy of features through Back propagation</a:t>
            </a:r>
          </a:p>
          <a:p>
            <a:r>
              <a:rPr lang="en-US" sz="2000" dirty="0">
                <a:latin typeface="+mn-lt"/>
              </a:rPr>
              <a:t>Dominant in computer vision tasks</a:t>
            </a:r>
          </a:p>
          <a:p>
            <a:r>
              <a:rPr lang="en-CA" sz="2000" dirty="0">
                <a:latin typeface="+mn-lt"/>
              </a:rPr>
              <a:t>Convolution, pooling, and fully connected layers </a:t>
            </a:r>
            <a:endParaRPr lang="en-US" sz="2000" dirty="0">
              <a:latin typeface="+mn-lt"/>
              <a:ea typeface="Verdana" panose="020B0604030504040204" pitchFamily="34" charset="0"/>
              <a:cs typeface="Verdana" panose="020B0604030504040204" pitchFamily="34" charset="0"/>
            </a:endParaRPr>
          </a:p>
          <a:p>
            <a:endParaRPr lang="en-US" sz="2000" dirty="0">
              <a:latin typeface="+mn-lt"/>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776890213"/>
      </p:ext>
    </p:extLst>
  </p:cSld>
  <p:clrMapOvr>
    <a:masterClrMapping/>
  </p:clrMapOvr>
</p:sld>
</file>

<file path=ppt/theme/theme1.xml><?xml version="1.0" encoding="utf-8"?>
<a:theme xmlns:a="http://schemas.openxmlformats.org/drawingml/2006/main" name="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389</TotalTime>
  <Words>2850</Words>
  <Application>Microsoft Macintosh PowerPoint</Application>
  <PresentationFormat>On-screen Show (16:9)</PresentationFormat>
  <Paragraphs>137</Paragraphs>
  <Slides>20</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Verdana</vt:lpstr>
      <vt:lpstr>Dosis</vt:lpstr>
      <vt:lpstr>Consolas</vt:lpstr>
      <vt:lpstr>Dosis ExtraLight</vt:lpstr>
      <vt:lpstr>Lato</vt:lpstr>
      <vt:lpstr>Titillium Web Light</vt:lpstr>
      <vt:lpstr>Mowbray template</vt:lpstr>
      <vt:lpstr>Image Recognition Using Convolutional Neural Networks</vt:lpstr>
      <vt:lpstr>AGENDA</vt:lpstr>
      <vt:lpstr>OVERVIEW</vt:lpstr>
      <vt:lpstr>APPLICATIONS OF CAPTCHA</vt:lpstr>
      <vt:lpstr>ABOUT THE DATA</vt:lpstr>
      <vt:lpstr>DATA EXAMPLES</vt:lpstr>
      <vt:lpstr>FEATURE EXTRACTION</vt:lpstr>
      <vt:lpstr>DATA PRE-PROCESSING</vt:lpstr>
      <vt:lpstr>CONVOLUTIONAL NEURAL NETWORKS</vt:lpstr>
      <vt:lpstr>CONVOLUTIONAL NETWORK LAYERS</vt:lpstr>
      <vt:lpstr>CNN BUILDING BLOCKS</vt:lpstr>
      <vt:lpstr>MODEL</vt:lpstr>
      <vt:lpstr>ACTIVATION LAYERS AND PREDICTION</vt:lpstr>
      <vt:lpstr>DATA AUGMENTATION</vt:lpstr>
      <vt:lpstr>DATA AUGMENTATION EXAMPLE</vt:lpstr>
      <vt:lpstr>ACCURACY AND LOSS CURVE</vt:lpstr>
      <vt:lpstr>DEPLOYMENT</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Recognition Using Convolutional Neural Networks</dc:title>
  <cp:lastModifiedBy>Xenel Nazar</cp:lastModifiedBy>
  <cp:revision>55</cp:revision>
  <cp:lastPrinted>2020-07-18T22:10:03Z</cp:lastPrinted>
  <dcterms:modified xsi:type="dcterms:W3CDTF">2020-07-19T03:34:41Z</dcterms:modified>
</cp:coreProperties>
</file>